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</p:sldIdLst>
  <p:sldSz cy="5143500" cx="9144000"/>
  <p:notesSz cx="6858000" cy="9144000"/>
  <p:embeddedFontLst>
    <p:embeddedFont>
      <p:font typeface="Comfortaa"/>
      <p:regular r:id="rId7"/>
      <p:bold r:id="rId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047">
          <p15:clr>
            <a:srgbClr val="A4A3A4"/>
          </p15:clr>
        </p15:guide>
        <p15:guide id="2" pos="3320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9" roundtripDataSignature="AMtx7mhnwXc7o8VqsLrfNQRcYKloI58QE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047" orient="horz"/>
        <p:guide pos="332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font" Target="fonts/Comfortaa-regular.fntdata"/><Relationship Id="rId8" Type="http://schemas.openxmlformats.org/officeDocument/2006/relationships/font" Target="fonts/Comfortaa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" name="Google Shape;5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2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2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6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8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8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9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0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10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10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10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1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/>
          <p:nvPr>
            <p:ph type="ctrTitle"/>
          </p:nvPr>
        </p:nvSpPr>
        <p:spPr>
          <a:xfrm>
            <a:off x="67825" y="1365325"/>
            <a:ext cx="5139000" cy="869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5180">
                <a:solidFill>
                  <a:srgbClr val="0D3E94"/>
                </a:solidFill>
                <a:latin typeface="Calibri"/>
                <a:ea typeface="Calibri"/>
                <a:cs typeface="Calibri"/>
                <a:sym typeface="Calibri"/>
              </a:rPr>
              <a:t>Family Math Fest</a:t>
            </a:r>
            <a:endParaRPr b="1" sz="5180">
              <a:solidFill>
                <a:srgbClr val="0D3E9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1"/>
          <p:cNvSpPr txBox="1"/>
          <p:nvPr>
            <p:ph idx="1" type="subTitle"/>
          </p:nvPr>
        </p:nvSpPr>
        <p:spPr>
          <a:xfrm>
            <a:off x="248250" y="2175450"/>
            <a:ext cx="49587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b="1" lang="en" sz="2380">
                <a:solidFill>
                  <a:schemeClr val="accent5"/>
                </a:solidFill>
                <a:latin typeface="Comfortaa"/>
                <a:ea typeface="Comfortaa"/>
                <a:cs typeface="Comfortaa"/>
                <a:sym typeface="Comfortaa"/>
              </a:rPr>
              <a:t>Adults and children </a:t>
            </a:r>
            <a:endParaRPr b="1" sz="2380">
              <a:solidFill>
                <a:schemeClr val="accent5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b="1" lang="en" sz="2380">
                <a:solidFill>
                  <a:schemeClr val="accent5"/>
                </a:solidFill>
                <a:latin typeface="Comfortaa"/>
                <a:ea typeface="Comfortaa"/>
                <a:cs typeface="Comfortaa"/>
                <a:sym typeface="Comfortaa"/>
              </a:rPr>
              <a:t>playing with math together</a:t>
            </a:r>
            <a:r>
              <a:rPr lang="en" sz="2380">
                <a:solidFill>
                  <a:srgbClr val="FF9900"/>
                </a:solidFill>
              </a:rPr>
              <a:t> </a:t>
            </a:r>
            <a:endParaRPr sz="2380">
              <a:solidFill>
                <a:srgbClr val="FF9900"/>
              </a:solidFill>
            </a:endParaRPr>
          </a:p>
        </p:txBody>
      </p:sp>
      <p:pic>
        <p:nvPicPr>
          <p:cNvPr id="56" name="Google Shape;56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88525" y="303374"/>
            <a:ext cx="3112225" cy="7469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7" name="Google Shape;57;p1"/>
          <p:cNvCxnSpPr/>
          <p:nvPr/>
        </p:nvCxnSpPr>
        <p:spPr>
          <a:xfrm>
            <a:off x="5252250" y="227175"/>
            <a:ext cx="24900" cy="4621800"/>
          </a:xfrm>
          <a:prstGeom prst="straightConnector1">
            <a:avLst/>
          </a:prstGeom>
          <a:noFill/>
          <a:ln cap="flat" cmpd="sng" w="38100">
            <a:solidFill>
              <a:srgbClr val="1878D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8" name="Google Shape;58;p1"/>
          <p:cNvSpPr txBox="1"/>
          <p:nvPr/>
        </p:nvSpPr>
        <p:spPr>
          <a:xfrm>
            <a:off x="486075" y="3233700"/>
            <a:ext cx="4314300" cy="155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lang="en">
                <a:solidFill>
                  <a:srgbClr val="0D3E94"/>
                </a:solidFill>
                <a:latin typeface="Comfortaa"/>
                <a:ea typeface="Comfortaa"/>
                <a:cs typeface="Comfortaa"/>
                <a:sym typeface="Comfortaa"/>
              </a:rPr>
              <a:t>3:30</a:t>
            </a:r>
            <a:r>
              <a:rPr b="1" i="0" lang="en" sz="1400" u="none" cap="none" strike="noStrike">
                <a:solidFill>
                  <a:srgbClr val="0D3E94"/>
                </a:solidFill>
                <a:latin typeface="Comfortaa"/>
                <a:ea typeface="Comfortaa"/>
                <a:cs typeface="Comfortaa"/>
                <a:sym typeface="Comfortaa"/>
              </a:rPr>
              <a:t> - </a:t>
            </a:r>
            <a:r>
              <a:rPr b="1" lang="en">
                <a:solidFill>
                  <a:srgbClr val="0D3E94"/>
                </a:solidFill>
                <a:latin typeface="Comfortaa"/>
                <a:ea typeface="Comfortaa"/>
                <a:cs typeface="Comfortaa"/>
                <a:sym typeface="Comfortaa"/>
              </a:rPr>
              <a:t>3</a:t>
            </a:r>
            <a:r>
              <a:rPr b="1" i="0" lang="en" sz="1400" u="none" cap="none" strike="noStrike">
                <a:solidFill>
                  <a:srgbClr val="0D3E94"/>
                </a:solidFill>
                <a:latin typeface="Comfortaa"/>
                <a:ea typeface="Comfortaa"/>
                <a:cs typeface="Comfortaa"/>
                <a:sym typeface="Comfortaa"/>
              </a:rPr>
              <a:t>:</a:t>
            </a:r>
            <a:r>
              <a:rPr b="1" lang="en">
                <a:solidFill>
                  <a:srgbClr val="0D3E94"/>
                </a:solidFill>
                <a:latin typeface="Comfortaa"/>
                <a:ea typeface="Comfortaa"/>
                <a:cs typeface="Comfortaa"/>
                <a:sym typeface="Comfortaa"/>
              </a:rPr>
              <a:t>45</a:t>
            </a:r>
            <a:r>
              <a:rPr b="1" i="0" lang="en" sz="1400" u="none" cap="none" strike="noStrike">
                <a:solidFill>
                  <a:srgbClr val="0D3E94"/>
                </a:solidFill>
                <a:latin typeface="Comfortaa"/>
                <a:ea typeface="Comfortaa"/>
                <a:cs typeface="Comfortaa"/>
                <a:sym typeface="Comfortaa"/>
              </a:rPr>
              <a:t> Math Storytime</a:t>
            </a:r>
            <a:endParaRPr b="1" i="0" sz="1400" u="none" cap="none" strike="noStrike">
              <a:solidFill>
                <a:srgbClr val="0D3E94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lang="en">
                <a:solidFill>
                  <a:srgbClr val="0D3E94"/>
                </a:solidFill>
                <a:latin typeface="Comfortaa"/>
                <a:ea typeface="Comfortaa"/>
                <a:cs typeface="Comfortaa"/>
                <a:sym typeface="Comfortaa"/>
              </a:rPr>
              <a:t>3</a:t>
            </a:r>
            <a:r>
              <a:rPr b="1" i="0" lang="en" sz="1400" u="none" cap="none" strike="noStrike">
                <a:solidFill>
                  <a:srgbClr val="0D3E94"/>
                </a:solidFill>
                <a:latin typeface="Comfortaa"/>
                <a:ea typeface="Comfortaa"/>
                <a:cs typeface="Comfortaa"/>
                <a:sym typeface="Comfortaa"/>
              </a:rPr>
              <a:t>:</a:t>
            </a:r>
            <a:r>
              <a:rPr b="1" lang="en">
                <a:solidFill>
                  <a:srgbClr val="0D3E94"/>
                </a:solidFill>
                <a:latin typeface="Comfortaa"/>
                <a:ea typeface="Comfortaa"/>
                <a:cs typeface="Comfortaa"/>
                <a:sym typeface="Comfortaa"/>
              </a:rPr>
              <a:t>45</a:t>
            </a:r>
            <a:r>
              <a:rPr b="1" i="0" lang="en" sz="1400" u="none" cap="none" strike="noStrike">
                <a:solidFill>
                  <a:srgbClr val="0D3E94"/>
                </a:solidFill>
                <a:latin typeface="Comfortaa"/>
                <a:ea typeface="Comfortaa"/>
                <a:cs typeface="Comfortaa"/>
                <a:sym typeface="Comfortaa"/>
              </a:rPr>
              <a:t> - </a:t>
            </a:r>
            <a:r>
              <a:rPr b="1" lang="en">
                <a:solidFill>
                  <a:srgbClr val="0D3E94"/>
                </a:solidFill>
                <a:latin typeface="Comfortaa"/>
                <a:ea typeface="Comfortaa"/>
                <a:cs typeface="Comfortaa"/>
                <a:sym typeface="Comfortaa"/>
              </a:rPr>
              <a:t>5</a:t>
            </a:r>
            <a:r>
              <a:rPr b="1" i="0" lang="en" sz="1400" u="none" cap="none" strike="noStrike">
                <a:solidFill>
                  <a:srgbClr val="0D3E94"/>
                </a:solidFill>
                <a:latin typeface="Comfortaa"/>
                <a:ea typeface="Comfortaa"/>
                <a:cs typeface="Comfortaa"/>
                <a:sym typeface="Comfortaa"/>
              </a:rPr>
              <a:t>:</a:t>
            </a:r>
            <a:r>
              <a:rPr b="1" lang="en">
                <a:solidFill>
                  <a:srgbClr val="0D3E94"/>
                </a:solidFill>
                <a:latin typeface="Comfortaa"/>
                <a:ea typeface="Comfortaa"/>
                <a:cs typeface="Comfortaa"/>
                <a:sym typeface="Comfortaa"/>
              </a:rPr>
              <a:t>3</a:t>
            </a:r>
            <a:r>
              <a:rPr b="1" i="0" lang="en" sz="1400" u="none" cap="none" strike="noStrike">
                <a:solidFill>
                  <a:srgbClr val="0D3E94"/>
                </a:solidFill>
                <a:latin typeface="Comfortaa"/>
                <a:ea typeface="Comfortaa"/>
                <a:cs typeface="Comfortaa"/>
                <a:sym typeface="Comfortaa"/>
              </a:rPr>
              <a:t>0 Play Games and Activities</a:t>
            </a:r>
            <a:endParaRPr b="1" i="0" sz="1400" u="none" cap="none" strike="noStrike">
              <a:solidFill>
                <a:srgbClr val="0D3E94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400" u="none" cap="none" strike="noStrike">
              <a:solidFill>
                <a:srgbClr val="0D3E94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" sz="2000" u="none" cap="none" strike="noStrike">
                <a:solidFill>
                  <a:srgbClr val="E69138"/>
                </a:solidFill>
                <a:latin typeface="Comfortaa"/>
                <a:ea typeface="Comfortaa"/>
                <a:cs typeface="Comfortaa"/>
                <a:sym typeface="Comfortaa"/>
              </a:rPr>
              <a:t>Be sure to pick up a free handout when you leave!</a:t>
            </a:r>
            <a:endParaRPr b="1" i="0" sz="2000" u="none" cap="none" strike="noStrike">
              <a:solidFill>
                <a:srgbClr val="E69138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9" name="Google Shape;59;p1"/>
          <p:cNvSpPr txBox="1"/>
          <p:nvPr/>
        </p:nvSpPr>
        <p:spPr>
          <a:xfrm>
            <a:off x="5519650" y="257700"/>
            <a:ext cx="3358200" cy="12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E69138"/>
                </a:solidFill>
                <a:latin typeface="Comfortaa"/>
                <a:ea typeface="Comfortaa"/>
                <a:cs typeface="Comfortaa"/>
                <a:sym typeface="Comfortaa"/>
              </a:rPr>
              <a:t>T</a:t>
            </a:r>
            <a:r>
              <a:rPr b="1" i="0" lang="en" sz="1400" u="none" cap="none" strike="noStrike">
                <a:solidFill>
                  <a:srgbClr val="E69138"/>
                </a:solidFill>
                <a:latin typeface="Comfortaa"/>
                <a:ea typeface="Comfortaa"/>
                <a:cs typeface="Comfortaa"/>
                <a:sym typeface="Comfortaa"/>
              </a:rPr>
              <a:t>here are three levels of activities.</a:t>
            </a:r>
            <a:r>
              <a:rPr b="1" i="0" lang="en" sz="1400" u="none" cap="none" strike="noStrike">
                <a:solidFill>
                  <a:srgbClr val="0D3E94"/>
                </a:solidFill>
                <a:latin typeface="Comfortaa"/>
                <a:ea typeface="Comfortaa"/>
                <a:cs typeface="Comfortaa"/>
                <a:sym typeface="Comfortaa"/>
              </a:rPr>
              <a:t> </a:t>
            </a:r>
            <a:endParaRPr b="1" i="0" sz="1400" u="none" cap="none" strike="noStrike">
              <a:solidFill>
                <a:srgbClr val="0D3E94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400" u="none" cap="none" strike="noStrike">
              <a:solidFill>
                <a:srgbClr val="0D3E94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chemeClr val="accent5"/>
                </a:solidFill>
                <a:latin typeface="Comfortaa"/>
                <a:ea typeface="Comfortaa"/>
                <a:cs typeface="Comfortaa"/>
                <a:sym typeface="Comfortaa"/>
              </a:rPr>
              <a:t>Each area of this room has different types of activities you can play </a:t>
            </a:r>
            <a:r>
              <a:rPr b="1" i="1" lang="en" sz="1400" u="none" cap="none" strike="noStrike">
                <a:solidFill>
                  <a:schemeClr val="accent5"/>
                </a:solidFill>
                <a:latin typeface="Comfortaa"/>
                <a:ea typeface="Comfortaa"/>
                <a:cs typeface="Comfortaa"/>
                <a:sym typeface="Comfortaa"/>
              </a:rPr>
              <a:t>together</a:t>
            </a:r>
            <a:r>
              <a:rPr b="1" i="0" lang="en" sz="1400" u="none" cap="none" strike="noStrike">
                <a:solidFill>
                  <a:schemeClr val="accent5"/>
                </a:solidFill>
                <a:latin typeface="Comfortaa"/>
                <a:ea typeface="Comfortaa"/>
                <a:cs typeface="Comfortaa"/>
                <a:sym typeface="Comfortaa"/>
              </a:rPr>
              <a:t>:</a:t>
            </a:r>
            <a:endParaRPr b="1" i="0" sz="1400" u="none" cap="none" strike="noStrike">
              <a:solidFill>
                <a:schemeClr val="accent5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cxnSp>
        <p:nvCxnSpPr>
          <p:cNvPr id="60" name="Google Shape;60;p1"/>
          <p:cNvCxnSpPr/>
          <p:nvPr/>
        </p:nvCxnSpPr>
        <p:spPr>
          <a:xfrm>
            <a:off x="5501000" y="1583550"/>
            <a:ext cx="3415800" cy="4200"/>
          </a:xfrm>
          <a:prstGeom prst="straightConnector1">
            <a:avLst/>
          </a:prstGeom>
          <a:noFill/>
          <a:ln cap="flat" cmpd="sng" w="38100">
            <a:solidFill>
              <a:srgbClr val="1878D4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1" name="Google Shape;61;p1"/>
          <p:cNvSpPr txBox="1"/>
          <p:nvPr/>
        </p:nvSpPr>
        <p:spPr>
          <a:xfrm>
            <a:off x="7805845" y="2798932"/>
            <a:ext cx="1491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lang="en">
                <a:solidFill>
                  <a:srgbClr val="0D3E94"/>
                </a:solidFill>
                <a:latin typeface="Comfortaa"/>
                <a:ea typeface="Comfortaa"/>
                <a:cs typeface="Comfortaa"/>
                <a:sym typeface="Comfortaa"/>
              </a:rPr>
              <a:t>Arithmetic</a:t>
            </a:r>
            <a:endParaRPr b="1" i="0" sz="1400" u="none" cap="none" strike="noStrike">
              <a:solidFill>
                <a:srgbClr val="0D3E94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2" name="Google Shape;62;p1"/>
          <p:cNvSpPr txBox="1"/>
          <p:nvPr/>
        </p:nvSpPr>
        <p:spPr>
          <a:xfrm>
            <a:off x="6477425" y="1866900"/>
            <a:ext cx="1718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D3E94"/>
                </a:solidFill>
                <a:latin typeface="Comfortaa"/>
                <a:ea typeface="Comfortaa"/>
                <a:cs typeface="Comfortaa"/>
                <a:sym typeface="Comfortaa"/>
              </a:rPr>
              <a:t>Storybooks</a:t>
            </a:r>
            <a:endParaRPr b="1" i="0" sz="1400" u="none" cap="none" strike="noStrike">
              <a:solidFill>
                <a:srgbClr val="0D3E94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3" name="Google Shape;63;p1"/>
          <p:cNvSpPr txBox="1"/>
          <p:nvPr/>
        </p:nvSpPr>
        <p:spPr>
          <a:xfrm>
            <a:off x="5643400" y="3775486"/>
            <a:ext cx="15138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D3E94"/>
                </a:solidFill>
                <a:latin typeface="Comfortaa"/>
                <a:ea typeface="Comfortaa"/>
                <a:cs typeface="Comfortaa"/>
                <a:sym typeface="Comfortaa"/>
              </a:rPr>
              <a:t>Comparing numbers</a:t>
            </a:r>
            <a:endParaRPr b="1" i="0" sz="1400" u="none" cap="none" strike="noStrike">
              <a:solidFill>
                <a:srgbClr val="0D3E94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4" name="Google Shape;64;p1"/>
          <p:cNvSpPr txBox="1"/>
          <p:nvPr/>
        </p:nvSpPr>
        <p:spPr>
          <a:xfrm>
            <a:off x="5405575" y="2632175"/>
            <a:ext cx="13596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D3E94"/>
                </a:solidFill>
                <a:latin typeface="Comfortaa"/>
                <a:ea typeface="Comfortaa"/>
                <a:cs typeface="Comfortaa"/>
                <a:sym typeface="Comfortaa"/>
              </a:rPr>
              <a:t>Strategy games</a:t>
            </a:r>
            <a:endParaRPr b="1" i="0" sz="1400" u="none" cap="none" strike="noStrike">
              <a:solidFill>
                <a:srgbClr val="0D3E94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65" name="Google Shape;65;p1"/>
          <p:cNvSpPr txBox="1"/>
          <p:nvPr/>
        </p:nvSpPr>
        <p:spPr>
          <a:xfrm>
            <a:off x="7168026" y="3775175"/>
            <a:ext cx="15828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0D3E94"/>
                </a:solidFill>
                <a:latin typeface="Comfortaa"/>
                <a:ea typeface="Comfortaa"/>
                <a:cs typeface="Comfortaa"/>
                <a:sym typeface="Comfortaa"/>
              </a:rPr>
              <a:t>Addition &amp; subtraction</a:t>
            </a:r>
            <a:endParaRPr b="1" i="0" sz="1400" u="none" cap="none" strike="noStrike">
              <a:solidFill>
                <a:srgbClr val="0D3E94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pic>
        <p:nvPicPr>
          <p:cNvPr id="66" name="Google Shape;66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7825" y="-54065"/>
            <a:ext cx="2413025" cy="31220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