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60">
          <p15:clr>
            <a:srgbClr val="747775"/>
          </p15:clr>
        </p15:guide>
        <p15:guide id="2" pos="2880">
          <p15:clr>
            <a:srgbClr val="747775"/>
          </p15:clr>
        </p15:guide>
        <p15:guide id="3" pos="3456">
          <p15:clr>
            <a:srgbClr val="747775"/>
          </p15:clr>
        </p15:guide>
        <p15:guide id="4" orient="horz" pos="1716">
          <p15:clr>
            <a:srgbClr val="747775"/>
          </p15:clr>
        </p15:guide>
        <p15:guide id="5" orient="horz" pos="2842">
          <p15:clr>
            <a:srgbClr val="747775"/>
          </p15:clr>
        </p15:guide>
        <p15:guide id="6" pos="43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0" orient="horz"/>
        <p:guide pos="2880"/>
        <p:guide pos="3456"/>
        <p:guide pos="1716" orient="horz"/>
        <p:guide pos="2842" orient="horz"/>
        <p:guide pos="43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f5972acd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f5972acd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f5972acd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f5972acd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f5972acd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f5972acd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f5972acd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f5972acd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f5972acd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f5972acd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f5972acd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f5972acd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f5972acd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f5972acd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5f5972acd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5f5972acd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f5972acd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f5972acd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5f5972acd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5f5972acd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f5972ac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f5972ac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f5972acd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5f5972acd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5f5972acd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5f5972acd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f5972acd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f5972acd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f5972acd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5f5972acd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5f5972acd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5f5972acd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f5972acd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f5972acd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f5972acd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f5972acd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f5972acd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5f5972acd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f5972acd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5f5972acd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5f5972acd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5f5972acd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f5972acd8_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5f5972acd8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f5972acd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5f5972acd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5f5972acd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5f5972acd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5f5972acd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5f5972acd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5f5972acd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5f5972acd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5f5972acd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5f5972acd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f5972acd8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5f5972acd8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5f5972acd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5f5972acd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5f5972acd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5f5972acd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f5972acd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f5972acd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f5972acd8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5f5972acd8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f5972acd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5f5972acd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878D4"/>
                </a:solidFill>
              </a:rPr>
              <a:t>Hints:</a:t>
            </a:r>
            <a:endParaRPr sz="1400">
              <a:solidFill>
                <a:srgbClr val="1878D4"/>
              </a:solidFill>
            </a:endParaRPr>
          </a:p>
          <a:p>
            <a:pPr indent="0" lvl="0" marL="0" rtl="0" algn="l">
              <a:spcBef>
                <a:spcPts val="800"/>
              </a:spcBef>
              <a:spcAft>
                <a:spcPts val="0"/>
              </a:spcAft>
              <a:buClr>
                <a:schemeClr val="dk1"/>
              </a:buClr>
              <a:buSzPts val="1100"/>
              <a:buFont typeface="Arial"/>
              <a:buNone/>
            </a:pPr>
            <a:r>
              <a:rPr lang="en" sz="1400">
                <a:solidFill>
                  <a:schemeClr val="dk1"/>
                </a:solidFill>
              </a:rPr>
              <a:t>Look for very large or very small numbers – they may only have one choice.</a:t>
            </a:r>
            <a:endParaRPr sz="1400">
              <a:solidFill>
                <a:schemeClr val="dk1"/>
              </a:solidFill>
            </a:endParaRPr>
          </a:p>
          <a:p>
            <a:pPr indent="0" lvl="0" marL="0" rtl="0" algn="l">
              <a:spcBef>
                <a:spcPts val="800"/>
              </a:spcBef>
              <a:spcAft>
                <a:spcPts val="0"/>
              </a:spcAft>
              <a:buClr>
                <a:schemeClr val="dk1"/>
              </a:buClr>
              <a:buSzPts val="1100"/>
              <a:buFont typeface="Arial"/>
              <a:buNone/>
            </a:pPr>
            <a:r>
              <a:rPr lang="en" sz="1400">
                <a:solidFill>
                  <a:schemeClr val="dk1"/>
                </a:solidFill>
              </a:rPr>
              <a:t>Start with 7 and 0. They must go together.</a:t>
            </a:r>
            <a:endParaRPr sz="1400">
              <a:solidFill>
                <a:schemeClr val="dk1"/>
              </a:solidFill>
            </a:endParaRPr>
          </a:p>
          <a:p>
            <a:pPr indent="0" lvl="0" marL="0" rtl="0" algn="l">
              <a:spcBef>
                <a:spcPts val="800"/>
              </a:spcBef>
              <a:spcAft>
                <a:spcPts val="0"/>
              </a:spcAft>
              <a:buClr>
                <a:schemeClr val="dk1"/>
              </a:buClr>
              <a:buSzPts val="1100"/>
              <a:buFont typeface="Arial"/>
              <a:buNone/>
            </a:pPr>
            <a:r>
              <a:rPr lang="en" sz="1400">
                <a:solidFill>
                  <a:schemeClr val="dk1"/>
                </a:solidFill>
              </a:rPr>
              <a:t>That determines two pairs next to the 7 and 0. The 2 and 5 go together, and the 4 and 3 go together.</a:t>
            </a:r>
            <a:endParaRPr sz="1400">
              <a:solidFill>
                <a:schemeClr val="dk1"/>
              </a:solidFill>
            </a:endParaRPr>
          </a:p>
          <a:p>
            <a:pPr indent="0" lvl="0" marL="0" rtl="0" algn="l">
              <a:spcBef>
                <a:spcPts val="800"/>
              </a:spcBef>
              <a:spcAft>
                <a:spcPts val="0"/>
              </a:spcAft>
              <a:buNone/>
            </a:pPr>
            <a:r>
              <a:t/>
            </a:r>
            <a:endParaRPr sz="1400">
              <a:solidFill>
                <a:srgbClr val="1878D4"/>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5f5972acd8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5f5972acd8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5f5972acd8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5f5972acd8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5f5972acd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5f5972acd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5f5972acd8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5f5972acd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5f5972acd8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5f5972acd8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5f5972acd8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5f5972acd8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5f5972acd8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5f5972acd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5f5972acd8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5f5972acd8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5f5972acd8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5f5972acd8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f5972acd8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5f5972acd8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f5972ac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f5972ac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5f5972acd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5f5972acd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5f5972acd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5f5972acd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5f5972acd8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5f5972acd8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5f5972acd8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5f5972acd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5f5972acd8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5f5972acd8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5f5972acd8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5f5972acd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5f5972acd8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5f5972acd8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5f5972acd8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5f5972acd8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5f5972acd8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5f5972acd8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5f5972acd8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5f5972acd8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f5972acd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f5972acd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f5972acd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f5972acd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f5972acd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f5972acd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f5972acd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f5972acd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hyperlink" Target="https://drive.google.com/file/d/1Ox6_HYuUaxMPQZyHtNstgPyUwb_XFtVx/view?usp=drive_li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drive.google.com/file/d/1IbqXFAsF8UXi-0w_hJybVogPuQQUchbc/view?usp=drive_li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hyperlink" Target="https://drive.google.com/file/d/1RWM4xHX7KDRlaiZl9KRDY-UprVQD97Ah/view?usp=drive_lin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hyperlink" Target="https://drive.google.com/file/d/1FVy05wLEfJtNe-KDVNOy0AH_KB6P23FZ/view?usp=drive_li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hyperlink" Target="https://drive.google.com/file/d/1UNIzEpGI_suckLWxo1WWOtipWsOUGDXv/view?usp=drive_li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hyperlink" Target="https://drive.google.com/file/d/1QDP5VPBqUkNQuPaU3puPMuRioLy8mzN6/view?usp=drive_li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https://drive.google.com/file/d/1rLW7Tsh9cvgR7NQFrPr_re8lVtpaJJA_/view?usp=drive_li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hyperlink" Target="https://drive.google.com/file/d/1nS31ExcwC2CzwD65ufx3OZnocTIWjyJE/view?usp=drive_li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hyperlink" Target="https://drive.google.com/file/d/1pCh0AkV7r-K-s-AW78K7jwQgkad7jml9/view?usp=drive_lin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hyperlink" Target="https://drive.google.com/file/d/1BstAAWdVfNax9zHu-RlaxuhBduuk1KqS/view?usp=drive_li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hyperlink" Target="https://drive.google.com/file/d/1a8gs3iKc7L61ApDVennbanlhtjYF7aY0/view?usp=drive_link" TargetMode="External"/><Relationship Id="rId6" Type="http://schemas.openxmlformats.org/officeDocument/2006/relationships/hyperlink" Target="https://drive.google.com/file/d/1RWM4xHX7KDRlaiZl9KRDY-UprVQD97Ah/view?usp=drive_lin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hyperlink" Target="https://drive.google.com/file/d/1sTZ7afH38SvhF_8-2r-66WtcQ6nSelHS/view?usp=drive_li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hyperlink" Target="https://drive.google.com/file/d/1t-c3gxkIJkHkfF6g1uC0qDenY-RO2l1-/view?usp=drive_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hyperlink" Target="https://drive.google.com/file/d/1s7Rl3h-H5PSIMJdivooUfZipsiWCiDMt/view?usp=drive_lin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1.png"/><Relationship Id="rId4" Type="http://schemas.openxmlformats.org/officeDocument/2006/relationships/hyperlink" Target="https://drive.google.com/file/d/1mH25OToKviNQ9HI9YEE1Q3WwxSx-Vfaf/view?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hyperlink" Target="https://drive.google.com/file/d/1KCQ0qmFItbiI0InV2K-4MCT7_E0S8VQ5/view?usp=drive_lin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4.png"/><Relationship Id="rId4" Type="http://schemas.openxmlformats.org/officeDocument/2006/relationships/hyperlink" Target="https://drive.google.com/file/d/1Dolv1VKXOcKhohKwLESVtv1z6XJSnRfO/view?usp=drive_lin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hyperlink" Target="https://drive.google.com/file/d/137q_bHDOrahijUCu8UywXgTbFJkycOL-/view?usp=drive_li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hyperlink" Target="https://drive.google.com/file/d/1CSqbWPKeiDLk4UKBoJMH3FbUsJRvmKVm/view?usp=drive_lin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hyperlink" Target="https://drive.google.com/file/d/1rFzKdd3XGzQZj2pSOmdjyiso5Md2L7yf/view?usp=drive_lin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hyperlink" Target="https://drive.google.com/file/d/1sUYN8aW7fwzRhh7e4MVVJ62PWJyfZgjA/view?usp=driv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s://drive.google.com/file/d/1a8gs3iKc7L61ApDVennbanlhtjYF7aY0/view?usp=drive_lin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hyperlink" Target="https://drive.google.com/file/d/16n17Guu6_lPgxJ3u4wVscOg_dcO2mqHh/view?usp=drive_lin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hyperlink" Target="https://drive.google.com/file/d/1cBBEl_2nYbDaNxF3g8wAe0DTqQGkDXxe/view?usp=drive_lin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hyperlink" Target="https://drive.google.com/file/d/1LWo7OgwmKKk3pgUnyo4nXoMwCWPnCsxt/view?usp=drive_lin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 Id="rId4" Type="http://schemas.openxmlformats.org/officeDocument/2006/relationships/hyperlink" Target="https://drive.google.com/file/d/19t05g_4LwOsNRb7qlL_NRS-hrLKl1llm/view?usp=drive_lin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hyperlink" Target="https://drive.google.com/file/d/1OAGtd3k0_UwrQO_b600BbgWLmR0ZqDSz/view?usp=drive_lin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hyperlink" Target="https://drive.google.com/file/d/1eaYbUQnoUnX4AwABU7LMsxRxRyW_yM23/view?usp=drive_lin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hyperlink" Target="https://drive.google.com/file/d/12DR46ADqpJ1Lowvt-O7kEMLP01QbSQcH/view?usp=drive_lin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hyperlink" Target="https://drive.google.com/file/d/1TRw_7as5DlB9AbL4Fw4jM34K6LNE32bS/view?usp=drive_lin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hyperlink" Target="https://drive.google.com/file/d/1GM6XGavIa70hb1HCOs3Rn6TJGxdTc3gt/view?usp=drive_lin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hyperlink" Target="https://drive.google.com/file/d/1RAYl8_KTCo6Q5anoHKXCE2IQFMkNTMmG/view?usp=drive_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hyperlink" Target="https://drive.google.com/file/d/1a8gs3iKc7L61ApDVennbanlhtjYF7aY0/view?usp=drive_lin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hyperlink" Target="https://drive.google.com/file/d/1hjp9G87kai90bC-YA5FngOBy3OPSEfIy/view?usp=drive_link"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8.png"/><Relationship Id="rId4" Type="http://schemas.openxmlformats.org/officeDocument/2006/relationships/hyperlink" Target="https://drive.google.com/file/d/11TnK-i_v8nS9dV36VXUso7YCoGTpGMiT/view?usp=drive_lin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0.png"/><Relationship Id="rId4" Type="http://schemas.openxmlformats.org/officeDocument/2006/relationships/hyperlink" Target="https://drive.google.com/file/d/1RZaHwemCFGZuUlR29mynaBSTX07rrXIy/view?usp=drive_lin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7.png"/><Relationship Id="rId4" Type="http://schemas.openxmlformats.org/officeDocument/2006/relationships/hyperlink" Target="https://drive.google.com/file/d/1vq3LAJtEVznmW8RAsfLM5-YexosCXUig/view?usp=drive_lin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5.png"/><Relationship Id="rId4" Type="http://schemas.openxmlformats.org/officeDocument/2006/relationships/hyperlink" Target="https://drive.google.com/file/d/1fyHcsLQ7-I1klsQeMlKKvf4MRU302ct4/view?usp=drive_lin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2.png"/><Relationship Id="rId4" Type="http://schemas.openxmlformats.org/officeDocument/2006/relationships/hyperlink" Target="https://drive.google.com/file/d/1qpYlcAqZNI8-OhgXEEIsL_jWYgaMl2fI/view?usp=drive_lin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6.png"/><Relationship Id="rId4" Type="http://schemas.openxmlformats.org/officeDocument/2006/relationships/hyperlink" Target="https://drive.google.com/file/d/1Wris02v_h-GNwZPwRuI4F-kx6fbZjHP2/view?usp=drive_link"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7.png"/><Relationship Id="rId4" Type="http://schemas.openxmlformats.org/officeDocument/2006/relationships/hyperlink" Target="https://drive.google.com/file/d/1hWdhrbluVvhmXpW6kuIOpV0svm3hP5F5/view?usp=drive_link"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0.png"/><Relationship Id="rId4" Type="http://schemas.openxmlformats.org/officeDocument/2006/relationships/hyperlink" Target="https://drive.google.com/file/d/1MnWyITN758hFtcGnUMWLib9pIF-z3MQl/view?usp=drive_lin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5.png"/><Relationship Id="rId4" Type="http://schemas.openxmlformats.org/officeDocument/2006/relationships/hyperlink" Target="https://drive.google.com/file/d/1-rSuoPkm80sRqutAkIv2cyXSBmIgnkzf/view?usp=drive_li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s://drive.google.com/file/d/1dtA8ZIBMRFFyUOWqf5-ap9xbBg482bGc/view?usp=drive_link"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3.png"/><Relationship Id="rId4" Type="http://schemas.openxmlformats.org/officeDocument/2006/relationships/hyperlink" Target="https://drive.google.com/file/d/1Moqk6DXKm778eQjM53KRFYnbb8k1HKGE/view?usp=drive_lin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1.png"/><Relationship Id="rId4" Type="http://schemas.openxmlformats.org/officeDocument/2006/relationships/hyperlink" Target="https://drive.google.com/file/d/1feb1NTZAWKrFbu2pHAz9f585rFWVepeC/view?usp=drive_lin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3.png"/><Relationship Id="rId4" Type="http://schemas.openxmlformats.org/officeDocument/2006/relationships/hyperlink" Target="https://drive.google.com/file/d/1TQ5cytP51KQL35z9JwjTmwsnKr6hwQAX/view?usp=drive_link"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6.png"/><Relationship Id="rId4" Type="http://schemas.openxmlformats.org/officeDocument/2006/relationships/hyperlink" Target="https://drive.google.com/file/d/1wpssqf-Y1zil5X43BEvFUaVleJjy1Kmx/view?usp=drive_lin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9.png"/><Relationship Id="rId4" Type="http://schemas.openxmlformats.org/officeDocument/2006/relationships/hyperlink" Target="https://drive.google.com/file/d/1tXwywzHp38DKT_XB-3XxmwGLXWfxYX8-/view?usp=drive_link"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4.png"/><Relationship Id="rId4" Type="http://schemas.openxmlformats.org/officeDocument/2006/relationships/hyperlink" Target="https://drive.google.com/file/d/1HwpId8xB2h5m-DKBz_9Lf3DGVl4Gm43c/view?usp=drive_link"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drive.google.com/file/d/12PLPSFfV71yTUzFKch_UbtHjbMzyXY9o/view?usp=drive_li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drive.google.com/file/d/1ZNe4ZNKjGqK-8I5-qvx6qjnytBksZ4Av/view?usp=drive_li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drive.google.com/file/d/1iVh5_lNo0lciZKVc9A3jTGdlAZ3dvey0/view?usp=drive_li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hyperlink" Target="https://drive.google.com/file/d/1q7HT5D6gpqywkvrwmkZCd7NKn3sUOL_I/view?usp=drive_li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518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1878D4"/>
                </a:solidFill>
              </a:rPr>
              <a:t>52 Math Puzzles for K – 3</a:t>
            </a:r>
            <a:endParaRPr>
              <a:solidFill>
                <a:srgbClr val="1878D4"/>
              </a:solidFill>
            </a:endParaRPr>
          </a:p>
        </p:txBody>
      </p:sp>
      <p:sp>
        <p:nvSpPr>
          <p:cNvPr id="55" name="Google Shape;55;p13"/>
          <p:cNvSpPr txBox="1"/>
          <p:nvPr>
            <p:ph idx="1" type="subTitle"/>
          </p:nvPr>
        </p:nvSpPr>
        <p:spPr>
          <a:xfrm>
            <a:off x="729975" y="2415575"/>
            <a:ext cx="7571100" cy="1665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a:t>
            </a:r>
            <a:r>
              <a:rPr lang="en" sz="1600"/>
              <a:t>hese puzzles have links to longer puzzle descriptions and solution notes. </a:t>
            </a:r>
            <a:endParaRPr sz="1600"/>
          </a:p>
          <a:p>
            <a:pPr indent="-330200" lvl="0" marL="457200" rtl="0" algn="l">
              <a:spcBef>
                <a:spcPts val="0"/>
              </a:spcBef>
              <a:spcAft>
                <a:spcPts val="0"/>
              </a:spcAft>
              <a:buSzPts val="1600"/>
              <a:buChar char="●"/>
            </a:pPr>
            <a:r>
              <a:rPr lang="en" sz="1600"/>
              <a:t>The first few slides have examples of models of possible classroom slides.</a:t>
            </a:r>
            <a:endParaRPr sz="1600"/>
          </a:p>
          <a:p>
            <a:pPr indent="-330200" lvl="0" marL="457200" rtl="0" algn="l">
              <a:spcBef>
                <a:spcPts val="0"/>
              </a:spcBef>
              <a:spcAft>
                <a:spcPts val="0"/>
              </a:spcAft>
              <a:buSzPts val="1600"/>
              <a:buChar char="●"/>
            </a:pPr>
            <a:r>
              <a:rPr lang="en" sz="1600"/>
              <a:t>Each slide has animated hints if you want to use them. These hints often have optional solution strategies that provide insights but are not needed for having fun with the puzzles.</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22" name="Google Shape;122;p22"/>
          <p:cNvSpPr txBox="1"/>
          <p:nvPr/>
        </p:nvSpPr>
        <p:spPr>
          <a:xfrm>
            <a:off x="5425075" y="4198351"/>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2 Hearts</a:t>
            </a:r>
            <a:endParaRPr sz="1600">
              <a:solidFill>
                <a:schemeClr val="dk2"/>
              </a:solidFill>
            </a:endParaRPr>
          </a:p>
        </p:txBody>
      </p:sp>
      <p:sp>
        <p:nvSpPr>
          <p:cNvPr id="123" name="Google Shape;123;p22"/>
          <p:cNvSpPr txBox="1"/>
          <p:nvPr/>
        </p:nvSpPr>
        <p:spPr>
          <a:xfrm>
            <a:off x="584476" y="455075"/>
            <a:ext cx="3852000" cy="168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8 and 0 in the upper left, and the 7 and 1 in the lower right.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3"/>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29" name="Google Shape;129;p23"/>
          <p:cNvSpPr txBox="1"/>
          <p:nvPr/>
        </p:nvSpPr>
        <p:spPr>
          <a:xfrm>
            <a:off x="5425075" y="4204297"/>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2 Spades</a:t>
            </a:r>
            <a:endParaRPr sz="1600">
              <a:solidFill>
                <a:schemeClr val="dk2"/>
              </a:solidFill>
            </a:endParaRPr>
          </a:p>
        </p:txBody>
      </p:sp>
      <p:sp>
        <p:nvSpPr>
          <p:cNvPr id="130" name="Google Shape;130;p23"/>
          <p:cNvSpPr txBox="1"/>
          <p:nvPr/>
        </p:nvSpPr>
        <p:spPr>
          <a:xfrm>
            <a:off x="584476" y="455075"/>
            <a:ext cx="3852000" cy="168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7 and 2 on the left side, and the 8 and 1 in the lower left.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4"/>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36" name="Google Shape;136;p24"/>
          <p:cNvSpPr txBox="1"/>
          <p:nvPr/>
        </p:nvSpPr>
        <p:spPr>
          <a:xfrm>
            <a:off x="5425075" y="4193204"/>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3 Clubs</a:t>
            </a:r>
            <a:endParaRPr sz="1600">
              <a:solidFill>
                <a:schemeClr val="dk2"/>
              </a:solidFill>
            </a:endParaRPr>
          </a:p>
        </p:txBody>
      </p:sp>
      <p:sp>
        <p:nvSpPr>
          <p:cNvPr id="137" name="Google Shape;137;p24"/>
          <p:cNvSpPr txBox="1"/>
          <p:nvPr/>
        </p:nvSpPr>
        <p:spPr>
          <a:xfrm>
            <a:off x="584475" y="455075"/>
            <a:ext cx="44118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a puzzle like this, it often helps to find a way to put together several of the same sum so that it involves all the numbers – and look at the situation in two ways.</a:t>
            </a:r>
            <a:endParaRPr>
              <a:solidFill>
                <a:schemeClr val="dk1"/>
              </a:solidFill>
            </a:endParaRPr>
          </a:p>
          <a:p>
            <a:pPr indent="0" lvl="0" marL="0" rtl="0" algn="l">
              <a:spcBef>
                <a:spcPts val="800"/>
              </a:spcBef>
              <a:spcAft>
                <a:spcPts val="0"/>
              </a:spcAft>
              <a:buNone/>
            </a:pPr>
            <a:r>
              <a:rPr lang="en">
                <a:solidFill>
                  <a:schemeClr val="dk1"/>
                </a:solidFill>
              </a:rPr>
              <a:t>Add up the three circles not concerning yourself with overlaps. That adds up to three times the sum of one circle. It is also the sum of all the numbers plus the two numbers in the overlap regions. That means that 3 times the sum of a circle is 15 plus the two overlaps. </a:t>
            </a:r>
            <a:endParaRPr>
              <a:solidFill>
                <a:schemeClr val="dk1"/>
              </a:solidFill>
            </a:endParaRPr>
          </a:p>
          <a:p>
            <a:pPr indent="0" lvl="0" marL="0" rtl="0" algn="l">
              <a:spcBef>
                <a:spcPts val="800"/>
              </a:spcBef>
              <a:spcAft>
                <a:spcPts val="800"/>
              </a:spcAft>
              <a:buNone/>
            </a:pPr>
            <a:r>
              <a:rPr lang="en">
                <a:solidFill>
                  <a:schemeClr val="dk1"/>
                </a:solidFill>
              </a:rPr>
              <a:t>The smallest the two overlaps can add up to is 1 + 2, and the largest is 4 + 5. So, the sum for each circle is either 6, 7, or 8.</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5"/>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143" name="Google Shape;143;p25"/>
          <p:cNvSpPr txBox="1"/>
          <p:nvPr/>
        </p:nvSpPr>
        <p:spPr>
          <a:xfrm>
            <a:off x="5431125" y="4193204"/>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3 Diamonds</a:t>
            </a:r>
            <a:endParaRPr sz="1600">
              <a:solidFill>
                <a:schemeClr val="dk2"/>
              </a:solidFill>
            </a:endParaRPr>
          </a:p>
        </p:txBody>
      </p:sp>
      <p:sp>
        <p:nvSpPr>
          <p:cNvPr id="144" name="Google Shape;144;p25"/>
          <p:cNvSpPr txBox="1"/>
          <p:nvPr/>
        </p:nvSpPr>
        <p:spPr>
          <a:xfrm>
            <a:off x="584476" y="455075"/>
            <a:ext cx="3852000" cy="232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Sometimes there is no place that qualifies. On this puzzle, the 4 on the right side has no good match other than the 6 below it. After that, the 2 - 3 - 5 trio along the top must go together.</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50" name="Google Shape;150;p26"/>
          <p:cNvSpPr txBox="1"/>
          <p:nvPr/>
        </p:nvSpPr>
        <p:spPr>
          <a:xfrm>
            <a:off x="5425075" y="4202505"/>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3 Hearts</a:t>
            </a:r>
            <a:endParaRPr sz="1600">
              <a:solidFill>
                <a:schemeClr val="dk2"/>
              </a:solidFill>
            </a:endParaRPr>
          </a:p>
        </p:txBody>
      </p:sp>
      <p:sp>
        <p:nvSpPr>
          <p:cNvPr id="151" name="Google Shape;151;p26"/>
          <p:cNvSpPr txBox="1"/>
          <p:nvPr/>
        </p:nvSpPr>
        <p:spPr>
          <a:xfrm>
            <a:off x="595275" y="445025"/>
            <a:ext cx="4745100" cy="382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a puzzle like this, it often helps to find a way to put together several of the same sum so that it involves all the numbers – and look at the situation in two ways.</a:t>
            </a:r>
            <a:endParaRPr>
              <a:solidFill>
                <a:schemeClr val="dk1"/>
              </a:solidFill>
            </a:endParaRPr>
          </a:p>
          <a:p>
            <a:pPr indent="0" lvl="0" marL="0" rtl="0" algn="l">
              <a:spcBef>
                <a:spcPts val="800"/>
              </a:spcBef>
              <a:spcAft>
                <a:spcPts val="0"/>
              </a:spcAft>
              <a:buNone/>
            </a:pPr>
            <a:r>
              <a:rPr lang="en">
                <a:solidFill>
                  <a:schemeClr val="dk1"/>
                </a:solidFill>
              </a:rPr>
              <a:t>Add up the three sides not concerning yourself with overlaps at the corners. That adds up to three times the sum of one side. It is also the sum of all the numbers plus the three numbers in the corners. That means that 3 times the sum of a side is 21 plus the three corners. </a:t>
            </a:r>
            <a:endParaRPr>
              <a:solidFill>
                <a:schemeClr val="dk1"/>
              </a:solidFill>
            </a:endParaRPr>
          </a:p>
          <a:p>
            <a:pPr indent="0" lvl="0" marL="0" rtl="0" algn="l">
              <a:spcBef>
                <a:spcPts val="800"/>
              </a:spcBef>
              <a:spcAft>
                <a:spcPts val="0"/>
              </a:spcAft>
              <a:buNone/>
            </a:pPr>
            <a:r>
              <a:rPr lang="en">
                <a:solidFill>
                  <a:schemeClr val="dk1"/>
                </a:solidFill>
              </a:rPr>
              <a:t>The smallest the three corners can add up to is 1 + 2 + 3, and the largest is 4 + 5 + 6. So, the sum for each side is either 9, 10, 11, or 12.</a:t>
            </a:r>
            <a:endParaRPr>
              <a:solidFill>
                <a:schemeClr val="dk1"/>
              </a:solidFill>
            </a:endParaRPr>
          </a:p>
          <a:p>
            <a:pPr indent="0" lvl="0" marL="0" rtl="0" algn="l">
              <a:spcBef>
                <a:spcPts val="800"/>
              </a:spcBef>
              <a:spcAft>
                <a:spcPts val="800"/>
              </a:spcAft>
              <a:buNone/>
            </a:pPr>
            <a:r>
              <a:rPr lang="en">
                <a:solidFill>
                  <a:schemeClr val="dk1"/>
                </a:solidFill>
              </a:rPr>
              <a:t>If you start with one solution, you can arrive at another by subtracting all the entries from 7. This reduces the search to just finding answers for sums 9 and 10.</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7"/>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57" name="Google Shape;157;p27"/>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3 Spades</a:t>
            </a:r>
            <a:endParaRPr sz="1600">
              <a:solidFill>
                <a:schemeClr val="dk2"/>
              </a:solidFill>
            </a:endParaRPr>
          </a:p>
        </p:txBody>
      </p:sp>
      <p:sp>
        <p:nvSpPr>
          <p:cNvPr id="158" name="Google Shape;158;p27"/>
          <p:cNvSpPr txBox="1"/>
          <p:nvPr/>
        </p:nvSpPr>
        <p:spPr>
          <a:xfrm>
            <a:off x="584476" y="455075"/>
            <a:ext cx="3852000" cy="189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9 and 1 in the lower right, the 5 and 5 above that, and the 3 and 7 to the left of those two pairs.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64" name="Google Shape;164;p28"/>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4 Clubs</a:t>
            </a:r>
            <a:endParaRPr sz="1600">
              <a:solidFill>
                <a:schemeClr val="dk2"/>
              </a:solidFill>
            </a:endParaRPr>
          </a:p>
        </p:txBody>
      </p:sp>
      <p:sp>
        <p:nvSpPr>
          <p:cNvPr id="165" name="Google Shape;165;p28"/>
          <p:cNvSpPr txBox="1"/>
          <p:nvPr/>
        </p:nvSpPr>
        <p:spPr>
          <a:xfrm>
            <a:off x="597450" y="445025"/>
            <a:ext cx="4617000" cy="382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a puzzle like this, it often helps to find a way to put together several of the same sum so that it involves all the numbers – and look at the situation in two ways.</a:t>
            </a:r>
            <a:endParaRPr>
              <a:solidFill>
                <a:schemeClr val="dk1"/>
              </a:solidFill>
            </a:endParaRPr>
          </a:p>
          <a:p>
            <a:pPr indent="0" lvl="0" marL="0" rtl="0" algn="l">
              <a:spcBef>
                <a:spcPts val="800"/>
              </a:spcBef>
              <a:spcAft>
                <a:spcPts val="0"/>
              </a:spcAft>
              <a:buNone/>
            </a:pPr>
            <a:r>
              <a:rPr lang="en">
                <a:solidFill>
                  <a:schemeClr val="dk1"/>
                </a:solidFill>
              </a:rPr>
              <a:t>Add up the three circles not concerning yourself with overlaps. That adds up to three times the sum of one circle. It is also the sum of all the numbers plus the three numbers in the overlap regions. That means that 3 times the sum of a circle is 21 plus the three overlaps. </a:t>
            </a:r>
            <a:endParaRPr>
              <a:solidFill>
                <a:schemeClr val="dk1"/>
              </a:solidFill>
            </a:endParaRPr>
          </a:p>
          <a:p>
            <a:pPr indent="0" lvl="0" marL="0" rtl="0" algn="l">
              <a:spcBef>
                <a:spcPts val="800"/>
              </a:spcBef>
              <a:spcAft>
                <a:spcPts val="0"/>
              </a:spcAft>
              <a:buNone/>
            </a:pPr>
            <a:r>
              <a:rPr lang="en">
                <a:solidFill>
                  <a:schemeClr val="dk1"/>
                </a:solidFill>
              </a:rPr>
              <a:t>The smallest the three overlaps can add up to is 1 + 2 + 3, and the largest is 4 + 5 + 6. So, the sum for each circle is either 9, 10, 11, or 12.</a:t>
            </a:r>
            <a:endParaRPr>
              <a:solidFill>
                <a:schemeClr val="dk1"/>
              </a:solidFill>
            </a:endParaRPr>
          </a:p>
          <a:p>
            <a:pPr indent="0" lvl="0" marL="0" rtl="0" algn="l">
              <a:spcBef>
                <a:spcPts val="800"/>
              </a:spcBef>
              <a:spcAft>
                <a:spcPts val="800"/>
              </a:spcAft>
              <a:buNone/>
            </a:pPr>
            <a:r>
              <a:rPr lang="en">
                <a:solidFill>
                  <a:schemeClr val="dk1"/>
                </a:solidFill>
              </a:rPr>
              <a:t>If you start with one solution, you can find another by subtracting all the entries from 7. This reduces the search to just finding answers for sums 9 and 10.</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9"/>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171" name="Google Shape;171;p29"/>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4 Diamonds</a:t>
            </a:r>
            <a:endParaRPr sz="1600">
              <a:solidFill>
                <a:schemeClr val="dk2"/>
              </a:solidFill>
            </a:endParaRPr>
          </a:p>
        </p:txBody>
      </p:sp>
      <p:sp>
        <p:nvSpPr>
          <p:cNvPr id="172" name="Google Shape;172;p29"/>
          <p:cNvSpPr txBox="1"/>
          <p:nvPr/>
        </p:nvSpPr>
        <p:spPr>
          <a:xfrm>
            <a:off x="597450" y="445025"/>
            <a:ext cx="4617000" cy="382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a puzzle like this, it often helps to find a way to put together several of the same sum so that it involves all the numbers – and look at the situation in two ways.</a:t>
            </a:r>
            <a:endParaRPr>
              <a:solidFill>
                <a:schemeClr val="dk1"/>
              </a:solidFill>
            </a:endParaRPr>
          </a:p>
          <a:p>
            <a:pPr indent="0" lvl="0" marL="0" rtl="0" algn="l">
              <a:spcBef>
                <a:spcPts val="800"/>
              </a:spcBef>
              <a:spcAft>
                <a:spcPts val="0"/>
              </a:spcAft>
              <a:buNone/>
            </a:pPr>
            <a:r>
              <a:rPr lang="en">
                <a:solidFill>
                  <a:schemeClr val="dk1"/>
                </a:solidFill>
              </a:rPr>
              <a:t>Add up the three lines not concerning yourself with overlap in the center. That adds up to three times the sum of one line. It is also the sum of all the numbers plus the center two extra times. That means that 3 times the sum of a line is 28 plus two times the center. </a:t>
            </a:r>
            <a:endParaRPr>
              <a:solidFill>
                <a:schemeClr val="dk1"/>
              </a:solidFill>
            </a:endParaRPr>
          </a:p>
          <a:p>
            <a:pPr indent="0" lvl="0" marL="0" rtl="0" algn="l">
              <a:spcBef>
                <a:spcPts val="800"/>
              </a:spcBef>
              <a:spcAft>
                <a:spcPts val="0"/>
              </a:spcAft>
              <a:buNone/>
            </a:pPr>
            <a:r>
              <a:rPr lang="en">
                <a:solidFill>
                  <a:schemeClr val="dk1"/>
                </a:solidFill>
              </a:rPr>
              <a:t>The smallest the center can be is 1, and the largest is 7. So, the sum for each line is either 10 (center 1), 12 (center 4), or 14 (center 7).</a:t>
            </a:r>
            <a:endParaRPr>
              <a:solidFill>
                <a:schemeClr val="dk1"/>
              </a:solidFill>
            </a:endParaRPr>
          </a:p>
          <a:p>
            <a:pPr indent="0" lvl="0" marL="0" rtl="0" algn="l">
              <a:spcBef>
                <a:spcPts val="800"/>
              </a:spcBef>
              <a:spcAft>
                <a:spcPts val="800"/>
              </a:spcAft>
              <a:buNone/>
            </a:pPr>
            <a:r>
              <a:rPr lang="en">
                <a:solidFill>
                  <a:schemeClr val="dk1"/>
                </a:solidFill>
              </a:rPr>
              <a:t>If you start with one solution, you can find another by subtracting all the entries from 8. This reduces the search to just finding answers for sums 10 or 12.</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0"/>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78" name="Google Shape;178;p30"/>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4 Hearts</a:t>
            </a:r>
            <a:endParaRPr sz="1600">
              <a:solidFill>
                <a:schemeClr val="dk2"/>
              </a:solidFill>
            </a:endParaRPr>
          </a:p>
        </p:txBody>
      </p:sp>
      <p:sp>
        <p:nvSpPr>
          <p:cNvPr id="179" name="Google Shape;179;p30"/>
          <p:cNvSpPr txBox="1"/>
          <p:nvPr/>
        </p:nvSpPr>
        <p:spPr>
          <a:xfrm>
            <a:off x="597450" y="445025"/>
            <a:ext cx="4617000" cy="382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a puzzle like this, it often helps to find a way to put together several of the same sum so that it involves all the numbers – and look at the situation in two ways.</a:t>
            </a:r>
            <a:endParaRPr>
              <a:solidFill>
                <a:schemeClr val="dk1"/>
              </a:solidFill>
            </a:endParaRPr>
          </a:p>
          <a:p>
            <a:pPr indent="0" lvl="0" marL="0" rtl="0" algn="l">
              <a:spcBef>
                <a:spcPts val="800"/>
              </a:spcBef>
              <a:spcAft>
                <a:spcPts val="0"/>
              </a:spcAft>
              <a:buNone/>
            </a:pPr>
            <a:r>
              <a:rPr lang="en">
                <a:solidFill>
                  <a:schemeClr val="dk1"/>
                </a:solidFill>
              </a:rPr>
              <a:t>Add up the three lines not concerning yourself with overlaps in the corners. That adds up to three times the sum of one line. It is also the sum of all the numbers plus the three numbers in the corners. That means that 3 times the sum of a line is 45 plus the three corners. </a:t>
            </a:r>
            <a:endParaRPr>
              <a:solidFill>
                <a:schemeClr val="dk1"/>
              </a:solidFill>
            </a:endParaRPr>
          </a:p>
          <a:p>
            <a:pPr indent="0" lvl="0" marL="0" rtl="0" algn="l">
              <a:spcBef>
                <a:spcPts val="800"/>
              </a:spcBef>
              <a:spcAft>
                <a:spcPts val="0"/>
              </a:spcAft>
              <a:buNone/>
            </a:pPr>
            <a:r>
              <a:rPr lang="en">
                <a:solidFill>
                  <a:schemeClr val="dk1"/>
                </a:solidFill>
              </a:rPr>
              <a:t>The smallest the three overlaps can add up to is 1 + 2 + 3, and the largest is 7 + 8 + 9. So, the sum for each line is either 17, 18, 19, 20, 21, 22, or 23.</a:t>
            </a:r>
            <a:endParaRPr>
              <a:solidFill>
                <a:schemeClr val="dk1"/>
              </a:solidFill>
            </a:endParaRPr>
          </a:p>
          <a:p>
            <a:pPr indent="0" lvl="0" marL="0" rtl="0" algn="l">
              <a:spcBef>
                <a:spcPts val="800"/>
              </a:spcBef>
              <a:spcAft>
                <a:spcPts val="800"/>
              </a:spcAft>
              <a:buNone/>
            </a:pPr>
            <a:r>
              <a:rPr lang="en">
                <a:solidFill>
                  <a:schemeClr val="dk1"/>
                </a:solidFill>
              </a:rPr>
              <a:t>If you start with one solution, you can find another by subtracting all the entries from 10. This reduces the search to finding answers for sums 17, 18, 19, and 20.</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1"/>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85" name="Google Shape;185;p31"/>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4 Spades</a:t>
            </a:r>
            <a:endParaRPr sz="1600">
              <a:solidFill>
                <a:schemeClr val="dk2"/>
              </a:solidFill>
            </a:endParaRPr>
          </a:p>
        </p:txBody>
      </p:sp>
      <p:sp>
        <p:nvSpPr>
          <p:cNvPr id="186" name="Google Shape;186;p31"/>
          <p:cNvSpPr txBox="1"/>
          <p:nvPr/>
        </p:nvSpPr>
        <p:spPr>
          <a:xfrm>
            <a:off x="584476" y="455075"/>
            <a:ext cx="3852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There are many solutions. </a:t>
            </a:r>
            <a:endParaRPr>
              <a:solidFill>
                <a:schemeClr val="dk1"/>
              </a:solidFill>
            </a:endParaRPr>
          </a:p>
          <a:p>
            <a:pPr indent="0" lvl="0" marL="0" rtl="0" algn="l">
              <a:spcBef>
                <a:spcPts val="800"/>
              </a:spcBef>
              <a:spcAft>
                <a:spcPts val="0"/>
              </a:spcAft>
              <a:buNone/>
            </a:pPr>
            <a:r>
              <a:rPr lang="en">
                <a:solidFill>
                  <a:schemeClr val="dk1"/>
                </a:solidFill>
              </a:rPr>
              <a:t>Notice that the top number is the sum of the two bottom corners plus two times the middle bottom number.</a:t>
            </a:r>
            <a:endParaRPr>
              <a:solidFill>
                <a:schemeClr val="dk1"/>
              </a:solidFill>
            </a:endParaRPr>
          </a:p>
          <a:p>
            <a:pPr indent="0" lvl="0" marL="0" rtl="0" algn="l">
              <a:spcBef>
                <a:spcPts val="800"/>
              </a:spcBef>
              <a:spcAft>
                <a:spcPts val="800"/>
              </a:spcAft>
              <a:buNone/>
            </a:pPr>
            <a:r>
              <a:rPr lang="en">
                <a:solidFill>
                  <a:schemeClr val="dk1"/>
                </a:solidFill>
              </a:rPr>
              <a:t>For more of a challenge, find the Sum Pyramid with six numbers that has the smallest value for the top number.</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64025"/>
            <a:ext cx="1680300" cy="4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Example Slide 1</a:t>
            </a:r>
            <a:endParaRPr sz="1400"/>
          </a:p>
        </p:txBody>
      </p:sp>
      <p:sp>
        <p:nvSpPr>
          <p:cNvPr id="61" name="Google Shape;61;p14"/>
          <p:cNvSpPr txBox="1"/>
          <p:nvPr>
            <p:ph idx="1" type="body"/>
          </p:nvPr>
        </p:nvSpPr>
        <p:spPr>
          <a:xfrm>
            <a:off x="564000" y="398525"/>
            <a:ext cx="2154600" cy="226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solidFill>
                  <a:schemeClr val="dk1"/>
                </a:solidFill>
              </a:rPr>
              <a:t>Choose </a:t>
            </a:r>
            <a:endParaRPr sz="2800">
              <a:solidFill>
                <a:schemeClr val="dk1"/>
              </a:solidFill>
            </a:endParaRPr>
          </a:p>
          <a:p>
            <a:pPr indent="0" lvl="0" marL="0" rtl="0" algn="l">
              <a:spcBef>
                <a:spcPts val="0"/>
              </a:spcBef>
              <a:spcAft>
                <a:spcPts val="0"/>
              </a:spcAft>
              <a:buNone/>
            </a:pPr>
            <a:r>
              <a:rPr lang="en" sz="2800">
                <a:solidFill>
                  <a:schemeClr val="dk1"/>
                </a:solidFill>
              </a:rPr>
              <a:t>Your </a:t>
            </a:r>
            <a:endParaRPr sz="2800">
              <a:solidFill>
                <a:schemeClr val="dk1"/>
              </a:solidFill>
            </a:endParaRPr>
          </a:p>
          <a:p>
            <a:pPr indent="0" lvl="0" marL="0" rtl="0" algn="l">
              <a:spcBef>
                <a:spcPts val="0"/>
              </a:spcBef>
              <a:spcAft>
                <a:spcPts val="0"/>
              </a:spcAft>
              <a:buNone/>
            </a:pPr>
            <a:r>
              <a:rPr lang="en" sz="2800">
                <a:solidFill>
                  <a:schemeClr val="dk1"/>
                </a:solidFill>
              </a:rPr>
              <a:t>Challenge</a:t>
            </a:r>
            <a:endParaRPr sz="2800">
              <a:solidFill>
                <a:schemeClr val="dk1"/>
              </a:solidFill>
            </a:endParaRPr>
          </a:p>
          <a:p>
            <a:pPr indent="0" lvl="0" marL="0" rtl="0" algn="l">
              <a:spcBef>
                <a:spcPts val="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2606273" y="445025"/>
            <a:ext cx="2880131" cy="3931920"/>
          </a:xfrm>
          <a:prstGeom prst="rect">
            <a:avLst/>
          </a:prstGeom>
          <a:noFill/>
          <a:ln>
            <a:noFill/>
          </a:ln>
        </p:spPr>
      </p:pic>
      <p:pic>
        <p:nvPicPr>
          <p:cNvPr id="63" name="Google Shape;63;p14"/>
          <p:cNvPicPr preferRelativeResize="0"/>
          <p:nvPr/>
        </p:nvPicPr>
        <p:blipFill>
          <a:blip r:embed="rId4">
            <a:alphaModFix/>
          </a:blip>
          <a:stretch>
            <a:fillRect/>
          </a:stretch>
        </p:blipFill>
        <p:spPr>
          <a:xfrm>
            <a:off x="5486398" y="445025"/>
            <a:ext cx="2877355" cy="3931920"/>
          </a:xfrm>
          <a:prstGeom prst="rect">
            <a:avLst/>
          </a:prstGeom>
          <a:noFill/>
          <a:ln>
            <a:noFill/>
          </a:ln>
        </p:spPr>
      </p:pic>
      <p:sp>
        <p:nvSpPr>
          <p:cNvPr id="64" name="Google Shape;64;p14"/>
          <p:cNvSpPr txBox="1"/>
          <p:nvPr/>
        </p:nvSpPr>
        <p:spPr>
          <a:xfrm>
            <a:off x="2546338" y="4194802"/>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accent5"/>
                </a:solidFill>
                <a:hlinkClick r:id="rId5">
                  <a:extLst>
                    <a:ext uri="{A12FA001-AC4F-418D-AE19-62706E023703}">
                      <ahyp:hlinkClr val="tx"/>
                    </a:ext>
                  </a:extLst>
                </a:hlinkClick>
              </a:rPr>
              <a:t>Puzzle – Ace Clubs</a:t>
            </a:r>
            <a:endParaRPr sz="1600">
              <a:solidFill>
                <a:schemeClr val="dk2"/>
              </a:solidFill>
            </a:endParaRPr>
          </a:p>
        </p:txBody>
      </p:sp>
      <p:sp>
        <p:nvSpPr>
          <p:cNvPr id="65" name="Google Shape;65;p14"/>
          <p:cNvSpPr txBox="1"/>
          <p:nvPr/>
        </p:nvSpPr>
        <p:spPr>
          <a:xfrm>
            <a:off x="5425075" y="4194805"/>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accent5"/>
                </a:solidFill>
                <a:hlinkClick r:id="rId6">
                  <a:extLst>
                    <a:ext uri="{A12FA001-AC4F-418D-AE19-62706E023703}">
                      <ahyp:hlinkClr val="tx"/>
                    </a:ext>
                  </a:extLst>
                </a:hlinkClick>
              </a:rPr>
              <a:t>Puzzle – 3 Clubs</a:t>
            </a:r>
            <a:endParaRPr sz="16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2"/>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92" name="Google Shape;192;p32"/>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5 Clubs</a:t>
            </a:r>
            <a:endParaRPr sz="1600">
              <a:solidFill>
                <a:schemeClr val="dk2"/>
              </a:solidFill>
            </a:endParaRPr>
          </a:p>
        </p:txBody>
      </p:sp>
      <p:sp>
        <p:nvSpPr>
          <p:cNvPr id="193" name="Google Shape;193;p32"/>
          <p:cNvSpPr txBox="1"/>
          <p:nvPr/>
        </p:nvSpPr>
        <p:spPr>
          <a:xfrm>
            <a:off x="597450" y="445025"/>
            <a:ext cx="4617000" cy="382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a puzzle like this, it often helps to find a way to put together several of the same sum so that it involves all the numbers – and look at the situation in two ways.</a:t>
            </a:r>
            <a:endParaRPr>
              <a:solidFill>
                <a:schemeClr val="dk1"/>
              </a:solidFill>
            </a:endParaRPr>
          </a:p>
          <a:p>
            <a:pPr indent="0" lvl="0" marL="0" rtl="0" algn="l">
              <a:spcBef>
                <a:spcPts val="800"/>
              </a:spcBef>
              <a:spcAft>
                <a:spcPts val="0"/>
              </a:spcAft>
              <a:buNone/>
            </a:pPr>
            <a:r>
              <a:rPr lang="en">
                <a:solidFill>
                  <a:schemeClr val="dk1"/>
                </a:solidFill>
              </a:rPr>
              <a:t>Add up the three circles not concerning yourself with overlaps. That adds up to three times the sum of one circle. It is also the sum of all the numbers (28), plus the three numbers in the single overlap regions, plus twice the center number.</a:t>
            </a:r>
            <a:endParaRPr>
              <a:solidFill>
                <a:schemeClr val="dk1"/>
              </a:solidFill>
            </a:endParaRPr>
          </a:p>
          <a:p>
            <a:pPr indent="0" lvl="0" marL="0" rtl="0" algn="l">
              <a:spcBef>
                <a:spcPts val="800"/>
              </a:spcBef>
              <a:spcAft>
                <a:spcPts val="0"/>
              </a:spcAft>
              <a:buNone/>
            </a:pPr>
            <a:r>
              <a:rPr lang="en">
                <a:solidFill>
                  <a:schemeClr val="dk1"/>
                </a:solidFill>
              </a:rPr>
              <a:t>The smallest the the four overlaps can be is (1 + 1) + 2 + 3 + 4 = 11, and the largest is (7 + 7) + 4 + 5 + 6 = 29. So, the sum for each circle is between 13 and 19.</a:t>
            </a:r>
            <a:endParaRPr>
              <a:solidFill>
                <a:schemeClr val="dk1"/>
              </a:solidFill>
            </a:endParaRPr>
          </a:p>
          <a:p>
            <a:pPr indent="0" lvl="0" marL="0" rtl="0" algn="l">
              <a:spcBef>
                <a:spcPts val="800"/>
              </a:spcBef>
              <a:spcAft>
                <a:spcPts val="800"/>
              </a:spcAft>
              <a:buNone/>
            </a:pPr>
            <a:r>
              <a:rPr lang="en">
                <a:solidFill>
                  <a:schemeClr val="dk1"/>
                </a:solidFill>
              </a:rPr>
              <a:t>If you start with one solution, you can find another by subtracting all the entries from 8. This reduces the search to just finding answers for sums 13 to 16.</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3"/>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199" name="Google Shape;199;p33"/>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5 Diamonds</a:t>
            </a:r>
            <a:endParaRPr sz="1600">
              <a:solidFill>
                <a:schemeClr val="dk2"/>
              </a:solidFill>
            </a:endParaRPr>
          </a:p>
        </p:txBody>
      </p:sp>
      <p:sp>
        <p:nvSpPr>
          <p:cNvPr id="200" name="Google Shape;200;p33"/>
          <p:cNvSpPr txBox="1"/>
          <p:nvPr/>
        </p:nvSpPr>
        <p:spPr>
          <a:xfrm>
            <a:off x="597450" y="445025"/>
            <a:ext cx="4617000" cy="339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a puzzle like this, it often helps to find a way to put together several of the same sum so that it involves all the numbers – and look at the situation in two ways.</a:t>
            </a:r>
            <a:endParaRPr>
              <a:solidFill>
                <a:schemeClr val="dk1"/>
              </a:solidFill>
            </a:endParaRPr>
          </a:p>
          <a:p>
            <a:pPr indent="0" lvl="0" marL="0" rtl="0" algn="l">
              <a:spcBef>
                <a:spcPts val="800"/>
              </a:spcBef>
              <a:spcAft>
                <a:spcPts val="0"/>
              </a:spcAft>
              <a:buNone/>
            </a:pPr>
            <a:r>
              <a:rPr lang="en">
                <a:solidFill>
                  <a:schemeClr val="dk1"/>
                </a:solidFill>
              </a:rPr>
              <a:t>Add up the four lines not concerning yourself with overlaps. That adds up to four times the sum of one line. It is also the sum of all the numbers (45), plus three times the central number.</a:t>
            </a:r>
            <a:endParaRPr>
              <a:solidFill>
                <a:schemeClr val="dk1"/>
              </a:solidFill>
            </a:endParaRPr>
          </a:p>
          <a:p>
            <a:pPr indent="0" lvl="0" marL="0" rtl="0" algn="l">
              <a:spcBef>
                <a:spcPts val="800"/>
              </a:spcBef>
              <a:spcAft>
                <a:spcPts val="0"/>
              </a:spcAft>
              <a:buNone/>
            </a:pPr>
            <a:r>
              <a:rPr lang="en">
                <a:solidFill>
                  <a:schemeClr val="dk1"/>
                </a:solidFill>
              </a:rPr>
              <a:t>The smallest the center can be is 1, and the largest is 9. So, the sum for each line is between 12 to 18.</a:t>
            </a:r>
            <a:endParaRPr>
              <a:solidFill>
                <a:schemeClr val="dk1"/>
              </a:solidFill>
            </a:endParaRPr>
          </a:p>
          <a:p>
            <a:pPr indent="0" lvl="0" marL="0" rtl="0" algn="l">
              <a:spcBef>
                <a:spcPts val="800"/>
              </a:spcBef>
              <a:spcAft>
                <a:spcPts val="800"/>
              </a:spcAft>
              <a:buNone/>
            </a:pPr>
            <a:r>
              <a:rPr lang="en">
                <a:solidFill>
                  <a:schemeClr val="dk1"/>
                </a:solidFill>
              </a:rPr>
              <a:t>If you start with one solution, you can find another by subtracting all the entries from 10. This reduces the search to finding answers for sums between 12 and 15.</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4"/>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06" name="Google Shape;206;p34"/>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5 Hearts</a:t>
            </a:r>
            <a:endParaRPr sz="1600">
              <a:solidFill>
                <a:schemeClr val="dk2"/>
              </a:solidFill>
            </a:endParaRPr>
          </a:p>
        </p:txBody>
      </p:sp>
      <p:sp>
        <p:nvSpPr>
          <p:cNvPr id="207" name="Google Shape;207;p34"/>
          <p:cNvSpPr txBox="1"/>
          <p:nvPr/>
        </p:nvSpPr>
        <p:spPr>
          <a:xfrm>
            <a:off x="584476" y="455075"/>
            <a:ext cx="3852000" cy="136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Be organized! </a:t>
            </a:r>
            <a:r>
              <a:rPr lang="en">
                <a:solidFill>
                  <a:schemeClr val="dk1"/>
                </a:solidFill>
              </a:rPr>
              <a:t>The challenge is to identify the shapes and sizes of the different types of triangles and trapezoids that occur, and then count the number for each type.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5"/>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13" name="Google Shape;213;p35"/>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5 Spades</a:t>
            </a:r>
            <a:endParaRPr sz="1600">
              <a:solidFill>
                <a:schemeClr val="dk2"/>
              </a:solidFill>
            </a:endParaRPr>
          </a:p>
        </p:txBody>
      </p:sp>
      <p:sp>
        <p:nvSpPr>
          <p:cNvPr id="214" name="Google Shape;214;p35"/>
          <p:cNvSpPr txBox="1"/>
          <p:nvPr/>
        </p:nvSpPr>
        <p:spPr>
          <a:xfrm>
            <a:off x="584476" y="455075"/>
            <a:ext cx="38520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There are many solutions. </a:t>
            </a:r>
            <a:endParaRPr>
              <a:solidFill>
                <a:schemeClr val="dk1"/>
              </a:solidFill>
            </a:endParaRPr>
          </a:p>
          <a:p>
            <a:pPr indent="0" lvl="0" marL="0" rtl="0" algn="l">
              <a:spcBef>
                <a:spcPts val="800"/>
              </a:spcBef>
              <a:spcAft>
                <a:spcPts val="0"/>
              </a:spcAft>
              <a:buNone/>
            </a:pPr>
            <a:r>
              <a:rPr lang="en">
                <a:solidFill>
                  <a:schemeClr val="dk1"/>
                </a:solidFill>
              </a:rPr>
              <a:t>After a few are done, notice that the top number is the sum of the two bottom corners plus three times the sum of the two middle bottom numbers. Why?</a:t>
            </a:r>
            <a:endParaRPr>
              <a:solidFill>
                <a:schemeClr val="dk1"/>
              </a:solidFill>
            </a:endParaRPr>
          </a:p>
          <a:p>
            <a:pPr indent="0" lvl="0" marL="0" rtl="0" algn="l">
              <a:spcBef>
                <a:spcPts val="800"/>
              </a:spcBef>
              <a:spcAft>
                <a:spcPts val="800"/>
              </a:spcAft>
              <a:buNone/>
            </a:pPr>
            <a:r>
              <a:rPr lang="en">
                <a:solidFill>
                  <a:schemeClr val="dk1"/>
                </a:solidFill>
              </a:rPr>
              <a:t>For more of a challenge, find the Sum Pyramid with ten numbers that has the smallest value for the top number.</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6"/>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20" name="Google Shape;220;p36"/>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6 Clubs</a:t>
            </a:r>
            <a:endParaRPr sz="1600">
              <a:solidFill>
                <a:schemeClr val="dk2"/>
              </a:solidFill>
            </a:endParaRPr>
          </a:p>
        </p:txBody>
      </p:sp>
      <p:sp>
        <p:nvSpPr>
          <p:cNvPr id="221" name="Google Shape;221;p36"/>
          <p:cNvSpPr txBox="1"/>
          <p:nvPr/>
        </p:nvSpPr>
        <p:spPr>
          <a:xfrm>
            <a:off x="584476" y="455075"/>
            <a:ext cx="3852000" cy="125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two numbers 1 and 9 are different from the rest for this puzzle – why?</a:t>
            </a:r>
            <a:endParaRPr>
              <a:solidFill>
                <a:schemeClr val="dk1"/>
              </a:solidFill>
            </a:endParaRPr>
          </a:p>
          <a:p>
            <a:pPr indent="0" lvl="0" marL="0" rtl="0" algn="l">
              <a:spcBef>
                <a:spcPts val="800"/>
              </a:spcBef>
              <a:spcAft>
                <a:spcPts val="800"/>
              </a:spcAft>
              <a:buNone/>
            </a:pPr>
            <a:r>
              <a:rPr lang="en">
                <a:solidFill>
                  <a:schemeClr val="dk1"/>
                </a:solidFill>
              </a:rPr>
              <a:t>What are good places for 1 and 9 to go?</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7"/>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227" name="Google Shape;227;p37"/>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6 Diamonds</a:t>
            </a:r>
            <a:endParaRPr sz="1600">
              <a:solidFill>
                <a:schemeClr val="dk2"/>
              </a:solidFill>
            </a:endParaRPr>
          </a:p>
        </p:txBody>
      </p:sp>
      <p:sp>
        <p:nvSpPr>
          <p:cNvPr id="228" name="Google Shape;228;p37"/>
          <p:cNvSpPr txBox="1"/>
          <p:nvPr/>
        </p:nvSpPr>
        <p:spPr>
          <a:xfrm>
            <a:off x="584476" y="455075"/>
            <a:ext cx="3852000" cy="146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sum of the numbers from 1 to 8 is 36.</a:t>
            </a:r>
            <a:endParaRPr>
              <a:solidFill>
                <a:schemeClr val="dk1"/>
              </a:solidFill>
            </a:endParaRPr>
          </a:p>
          <a:p>
            <a:pPr indent="0" lvl="0" marL="0" rtl="0" algn="l">
              <a:spcBef>
                <a:spcPts val="800"/>
              </a:spcBef>
              <a:spcAft>
                <a:spcPts val="800"/>
              </a:spcAft>
              <a:buNone/>
            </a:pPr>
            <a:r>
              <a:rPr lang="en">
                <a:solidFill>
                  <a:schemeClr val="dk1"/>
                </a:solidFill>
              </a:rPr>
              <a:t>Half the numbers are used in one direction, and half in the other direction; so the sum for each line is 18. There are lots of solutions.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8"/>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34" name="Google Shape;234;p38"/>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6 Hearts</a:t>
            </a:r>
            <a:endParaRPr sz="1600">
              <a:solidFill>
                <a:schemeClr val="dk2"/>
              </a:solidFill>
            </a:endParaRPr>
          </a:p>
        </p:txBody>
      </p:sp>
      <p:sp>
        <p:nvSpPr>
          <p:cNvPr id="235" name="Google Shape;235;p38"/>
          <p:cNvSpPr txBox="1"/>
          <p:nvPr/>
        </p:nvSpPr>
        <p:spPr>
          <a:xfrm>
            <a:off x="584476" y="455075"/>
            <a:ext cx="3852000" cy="211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Many of the shapes are rotated or flipped from the way you would expect.</a:t>
            </a:r>
            <a:endParaRPr>
              <a:solidFill>
                <a:schemeClr val="dk1"/>
              </a:solidFill>
            </a:endParaRPr>
          </a:p>
          <a:p>
            <a:pPr indent="0" lvl="0" marL="0" rtl="0" algn="l">
              <a:spcBef>
                <a:spcPts val="800"/>
              </a:spcBef>
              <a:spcAft>
                <a:spcPts val="800"/>
              </a:spcAft>
              <a:buNone/>
            </a:pPr>
            <a:r>
              <a:rPr lang="en">
                <a:solidFill>
                  <a:schemeClr val="dk1"/>
                </a:solidFill>
              </a:rPr>
              <a:t>Be organized! </a:t>
            </a:r>
            <a:r>
              <a:rPr lang="en">
                <a:solidFill>
                  <a:schemeClr val="dk1"/>
                </a:solidFill>
              </a:rPr>
              <a:t>The challenge is to identify the shapes and sizes of the different types of triangles, trapezoids, and parallelograms that occur, and then count the number for each type.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9"/>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41" name="Google Shape;241;p39"/>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6 Spades</a:t>
            </a:r>
            <a:endParaRPr sz="1600">
              <a:solidFill>
                <a:schemeClr val="dk2"/>
              </a:solidFill>
            </a:endParaRPr>
          </a:p>
        </p:txBody>
      </p:sp>
      <p:sp>
        <p:nvSpPr>
          <p:cNvPr id="242" name="Google Shape;242;p39"/>
          <p:cNvSpPr txBox="1"/>
          <p:nvPr/>
        </p:nvSpPr>
        <p:spPr>
          <a:xfrm>
            <a:off x="584476" y="455075"/>
            <a:ext cx="3852000" cy="211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For a six-number pyramid, t</a:t>
            </a:r>
            <a:r>
              <a:rPr lang="en">
                <a:solidFill>
                  <a:schemeClr val="dk1"/>
                </a:solidFill>
              </a:rPr>
              <a:t>he top number will always be the sum of the two bottom corners plus twice the bottom number in the middle.</a:t>
            </a:r>
            <a:endParaRPr>
              <a:solidFill>
                <a:schemeClr val="dk1"/>
              </a:solidFill>
            </a:endParaRPr>
          </a:p>
          <a:p>
            <a:pPr indent="0" lvl="0" marL="0" rtl="0" algn="l">
              <a:spcBef>
                <a:spcPts val="800"/>
              </a:spcBef>
              <a:spcAft>
                <a:spcPts val="800"/>
              </a:spcAft>
              <a:buNone/>
            </a:pPr>
            <a:r>
              <a:rPr lang="en">
                <a:solidFill>
                  <a:schemeClr val="dk1"/>
                </a:solidFill>
              </a:rPr>
              <a:t>So, 15 - 3 = 12 is the bottom left corner plus twice the bottom middle. The possibilities for 12 are 2 + 2(5), 4 + 2(4), 6 + 2(3), 8 + 2(2), and 10 + 2(1). Which ones work out?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0"/>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48" name="Google Shape;248;p40"/>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7 Clubs</a:t>
            </a:r>
            <a:endParaRPr sz="1600">
              <a:solidFill>
                <a:schemeClr val="dk2"/>
              </a:solidFill>
            </a:endParaRPr>
          </a:p>
        </p:txBody>
      </p:sp>
      <p:sp>
        <p:nvSpPr>
          <p:cNvPr id="249" name="Google Shape;249;p40"/>
          <p:cNvSpPr txBox="1"/>
          <p:nvPr/>
        </p:nvSpPr>
        <p:spPr>
          <a:xfrm>
            <a:off x="584476" y="455075"/>
            <a:ext cx="3852000" cy="125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two numbers 1 and 8 are different from the rest for this puzzle – why?</a:t>
            </a:r>
            <a:endParaRPr>
              <a:solidFill>
                <a:schemeClr val="dk1"/>
              </a:solidFill>
            </a:endParaRPr>
          </a:p>
          <a:p>
            <a:pPr indent="0" lvl="0" marL="0" rtl="0" algn="l">
              <a:spcBef>
                <a:spcPts val="800"/>
              </a:spcBef>
              <a:spcAft>
                <a:spcPts val="800"/>
              </a:spcAft>
              <a:buNone/>
            </a:pPr>
            <a:r>
              <a:rPr lang="en">
                <a:solidFill>
                  <a:schemeClr val="dk1"/>
                </a:solidFill>
              </a:rPr>
              <a:t>What are the best places for 1 and 8 to go?</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1"/>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255" name="Google Shape;255;p41"/>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7 Diamonds</a:t>
            </a:r>
            <a:endParaRPr sz="1600">
              <a:solidFill>
                <a:schemeClr val="dk2"/>
              </a:solidFill>
            </a:endParaRPr>
          </a:p>
        </p:txBody>
      </p:sp>
      <p:sp>
        <p:nvSpPr>
          <p:cNvPr id="256" name="Google Shape;256;p41"/>
          <p:cNvSpPr txBox="1"/>
          <p:nvPr/>
        </p:nvSpPr>
        <p:spPr>
          <a:xfrm>
            <a:off x="584476" y="455075"/>
            <a:ext cx="38520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Which side of this equation is the best at narrowing the search?</a:t>
            </a:r>
            <a:endParaRPr>
              <a:solidFill>
                <a:schemeClr val="dk1"/>
              </a:solidFill>
            </a:endParaRPr>
          </a:p>
          <a:p>
            <a:pPr indent="0" lvl="0" marL="0" rtl="0" algn="l">
              <a:spcBef>
                <a:spcPts val="800"/>
              </a:spcBef>
              <a:spcAft>
                <a:spcPts val="0"/>
              </a:spcAft>
              <a:buNone/>
            </a:pPr>
            <a:r>
              <a:rPr lang="en">
                <a:solidFill>
                  <a:schemeClr val="dk1"/>
                </a:solidFill>
              </a:rPr>
              <a:t>There are three solutions. Can you find them all? </a:t>
            </a:r>
            <a:endParaRPr>
              <a:solidFill>
                <a:schemeClr val="dk1"/>
              </a:solidFill>
            </a:endParaRPr>
          </a:p>
          <a:p>
            <a:pPr indent="0" lvl="0" marL="0" rtl="0" algn="l">
              <a:spcBef>
                <a:spcPts val="800"/>
              </a:spcBef>
              <a:spcAft>
                <a:spcPts val="800"/>
              </a:spcAft>
              <a:buNone/>
            </a:pPr>
            <a:r>
              <a:rPr lang="en">
                <a:solidFill>
                  <a:schemeClr val="dk1"/>
                </a:solidFill>
              </a:rPr>
              <a:t>Is there a solution only using the numbers from 1 to 5?</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581475" y="398500"/>
            <a:ext cx="4639800" cy="20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your strategy?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good places to start on this puzzle?</a:t>
            </a:r>
            <a:endParaRPr/>
          </a:p>
        </p:txBody>
      </p:sp>
      <p:pic>
        <p:nvPicPr>
          <p:cNvPr id="71" name="Google Shape;71;p15"/>
          <p:cNvPicPr preferRelativeResize="0"/>
          <p:nvPr/>
        </p:nvPicPr>
        <p:blipFill>
          <a:blip r:embed="rId3">
            <a:alphaModFix/>
          </a:blip>
          <a:stretch>
            <a:fillRect/>
          </a:stretch>
        </p:blipFill>
        <p:spPr>
          <a:xfrm>
            <a:off x="5486398" y="445025"/>
            <a:ext cx="2880131" cy="3931920"/>
          </a:xfrm>
          <a:prstGeom prst="rect">
            <a:avLst/>
          </a:prstGeom>
          <a:noFill/>
          <a:ln>
            <a:noFill/>
          </a:ln>
        </p:spPr>
      </p:pic>
      <p:sp>
        <p:nvSpPr>
          <p:cNvPr id="72" name="Google Shape;72;p15"/>
          <p:cNvSpPr txBox="1"/>
          <p:nvPr>
            <p:ph type="title"/>
          </p:nvPr>
        </p:nvSpPr>
        <p:spPr>
          <a:xfrm>
            <a:off x="311700" y="92700"/>
            <a:ext cx="1680300" cy="4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Example Slide 2</a:t>
            </a:r>
            <a:endParaRPr sz="1400"/>
          </a:p>
        </p:txBody>
      </p:sp>
      <p:sp>
        <p:nvSpPr>
          <p:cNvPr id="73" name="Google Shape;73;p15"/>
          <p:cNvSpPr txBox="1"/>
          <p:nvPr/>
        </p:nvSpPr>
        <p:spPr>
          <a:xfrm>
            <a:off x="5426463" y="4194778"/>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accent5"/>
                </a:solidFill>
                <a:hlinkClick r:id="rId4">
                  <a:extLst>
                    <a:ext uri="{A12FA001-AC4F-418D-AE19-62706E023703}">
                      <ahyp:hlinkClr val="tx"/>
                    </a:ext>
                  </a:extLst>
                </a:hlinkClick>
              </a:rPr>
              <a:t>Puzzle – Ace Clubs</a:t>
            </a:r>
            <a:endParaRPr sz="16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2"/>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62" name="Google Shape;262;p42"/>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7 Hearts</a:t>
            </a:r>
            <a:endParaRPr sz="1600">
              <a:solidFill>
                <a:schemeClr val="dk2"/>
              </a:solidFill>
            </a:endParaRPr>
          </a:p>
        </p:txBody>
      </p:sp>
      <p:sp>
        <p:nvSpPr>
          <p:cNvPr id="263" name="Google Shape;263;p42"/>
          <p:cNvSpPr txBox="1"/>
          <p:nvPr/>
        </p:nvSpPr>
        <p:spPr>
          <a:xfrm>
            <a:off x="584476" y="455075"/>
            <a:ext cx="3852000" cy="189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For the left figure, what shape can you make by putting two of the red triangles together?</a:t>
            </a:r>
            <a:endParaRPr>
              <a:solidFill>
                <a:schemeClr val="dk1"/>
              </a:solidFill>
            </a:endParaRPr>
          </a:p>
          <a:p>
            <a:pPr indent="0" lvl="0" marL="0" rtl="0" algn="l">
              <a:spcBef>
                <a:spcPts val="800"/>
              </a:spcBef>
              <a:spcAft>
                <a:spcPts val="800"/>
              </a:spcAft>
              <a:buNone/>
            </a:pPr>
            <a:r>
              <a:rPr lang="en">
                <a:solidFill>
                  <a:schemeClr val="dk1"/>
                </a:solidFill>
              </a:rPr>
              <a:t>For the right figure, don’t try to do it all at once. Start with putting the red shape in the upper left corner. There is only way to put it there that leads to a solution.</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3"/>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69" name="Google Shape;269;p43"/>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7 Spades</a:t>
            </a:r>
            <a:endParaRPr sz="1600">
              <a:solidFill>
                <a:schemeClr val="dk2"/>
              </a:solidFill>
            </a:endParaRPr>
          </a:p>
        </p:txBody>
      </p:sp>
      <p:sp>
        <p:nvSpPr>
          <p:cNvPr id="270" name="Google Shape;270;p43"/>
          <p:cNvSpPr txBox="1"/>
          <p:nvPr/>
        </p:nvSpPr>
        <p:spPr>
          <a:xfrm>
            <a:off x="584476" y="455075"/>
            <a:ext cx="38520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There are only four possibilities for the bottom left corner – 1 and 5, 5 and 1, 2 and 4, and 4 and 2.</a:t>
            </a:r>
            <a:endParaRPr>
              <a:solidFill>
                <a:schemeClr val="dk1"/>
              </a:solidFill>
            </a:endParaRPr>
          </a:p>
          <a:p>
            <a:pPr indent="0" lvl="0" marL="0" rtl="0" algn="l">
              <a:spcBef>
                <a:spcPts val="800"/>
              </a:spcBef>
              <a:spcAft>
                <a:spcPts val="0"/>
              </a:spcAft>
              <a:buNone/>
            </a:pPr>
            <a:r>
              <a:rPr lang="en">
                <a:solidFill>
                  <a:schemeClr val="dk1"/>
                </a:solidFill>
              </a:rPr>
              <a:t>Recall from the 5 of Spades puzzle –</a:t>
            </a:r>
            <a:r>
              <a:rPr lang="en">
                <a:solidFill>
                  <a:schemeClr val="dk1"/>
                </a:solidFill>
              </a:rPr>
              <a:t> the top number is the sum of the two bottom corners plus three times the sum of the two middle bottom numbers.</a:t>
            </a:r>
            <a:endParaRPr>
              <a:solidFill>
                <a:schemeClr val="dk1"/>
              </a:solidFill>
            </a:endParaRPr>
          </a:p>
          <a:p>
            <a:pPr indent="0" lvl="0" marL="0" rtl="0" algn="l">
              <a:spcBef>
                <a:spcPts val="800"/>
              </a:spcBef>
              <a:spcAft>
                <a:spcPts val="800"/>
              </a:spcAft>
              <a:buNone/>
            </a:pPr>
            <a:r>
              <a:rPr lang="en">
                <a:solidFill>
                  <a:schemeClr val="dk1"/>
                </a:solidFill>
              </a:rPr>
              <a:t>There are three solutions.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4"/>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76" name="Google Shape;276;p44"/>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8 Clubs</a:t>
            </a:r>
            <a:endParaRPr sz="1600">
              <a:solidFill>
                <a:schemeClr val="dk2"/>
              </a:solidFill>
            </a:endParaRPr>
          </a:p>
        </p:txBody>
      </p:sp>
      <p:sp>
        <p:nvSpPr>
          <p:cNvPr id="277" name="Google Shape;277;p44"/>
          <p:cNvSpPr txBox="1"/>
          <p:nvPr/>
        </p:nvSpPr>
        <p:spPr>
          <a:xfrm>
            <a:off x="584475" y="455075"/>
            <a:ext cx="4221300" cy="232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25 = 12 + 13 is the sum of the left 2 by 2 and the right 2 by 2. This involves the sum of all the numbers 1 to 6 (21), plus the two middle numbers an extra time. The two middle numbers must add up to 4.</a:t>
            </a:r>
            <a:endParaRPr>
              <a:solidFill>
                <a:schemeClr val="dk1"/>
              </a:solidFill>
            </a:endParaRPr>
          </a:p>
          <a:p>
            <a:pPr indent="0" lvl="0" marL="0" rtl="0" algn="l">
              <a:spcBef>
                <a:spcPts val="800"/>
              </a:spcBef>
              <a:spcAft>
                <a:spcPts val="800"/>
              </a:spcAft>
              <a:buNone/>
            </a:pPr>
            <a:r>
              <a:rPr lang="en">
                <a:solidFill>
                  <a:schemeClr val="dk1"/>
                </a:solidFill>
              </a:rPr>
              <a:t>There are eight solutions which are essentially the same – each pair in a column can be flipped without changing the rest of the puzzle.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5"/>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283" name="Google Shape;283;p45"/>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8 Diamonds</a:t>
            </a:r>
            <a:endParaRPr sz="1600">
              <a:solidFill>
                <a:schemeClr val="dk2"/>
              </a:solidFill>
            </a:endParaRPr>
          </a:p>
        </p:txBody>
      </p:sp>
      <p:sp>
        <p:nvSpPr>
          <p:cNvPr id="284" name="Google Shape;284;p45"/>
          <p:cNvSpPr txBox="1"/>
          <p:nvPr/>
        </p:nvSpPr>
        <p:spPr>
          <a:xfrm>
            <a:off x="584476" y="455075"/>
            <a:ext cx="3852000" cy="146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As in the 7 of Diamonds puzzle, w</a:t>
            </a:r>
            <a:r>
              <a:rPr lang="en">
                <a:solidFill>
                  <a:schemeClr val="dk1"/>
                </a:solidFill>
              </a:rPr>
              <a:t>hich part of this is the best at narrowing the search?</a:t>
            </a:r>
            <a:endParaRPr>
              <a:solidFill>
                <a:schemeClr val="dk1"/>
              </a:solidFill>
            </a:endParaRPr>
          </a:p>
          <a:p>
            <a:pPr indent="0" lvl="0" marL="0" rtl="0" algn="l">
              <a:spcBef>
                <a:spcPts val="800"/>
              </a:spcBef>
              <a:spcAft>
                <a:spcPts val="800"/>
              </a:spcAft>
              <a:buNone/>
            </a:pPr>
            <a:r>
              <a:rPr lang="en">
                <a:solidFill>
                  <a:schemeClr val="dk1"/>
                </a:solidFill>
              </a:rPr>
              <a:t>What goes wrong if the difference on the right side is six or smaller?</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6"/>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90" name="Google Shape;290;p46"/>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8 Hearts</a:t>
            </a:r>
            <a:endParaRPr sz="1600">
              <a:solidFill>
                <a:schemeClr val="dk2"/>
              </a:solidFill>
            </a:endParaRPr>
          </a:p>
        </p:txBody>
      </p:sp>
      <p:sp>
        <p:nvSpPr>
          <p:cNvPr id="291" name="Google Shape;291;p46"/>
          <p:cNvSpPr txBox="1"/>
          <p:nvPr/>
        </p:nvSpPr>
        <p:spPr>
          <a:xfrm>
            <a:off x="584476" y="455075"/>
            <a:ext cx="3852000" cy="136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The figure on the left can be broken into three triangles or three trapezoids. The figure on the right can be broken into four triangles or three trapezoids.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7"/>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297" name="Google Shape;297;p47"/>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8 Spades</a:t>
            </a:r>
            <a:endParaRPr sz="1600">
              <a:solidFill>
                <a:schemeClr val="dk2"/>
              </a:solidFill>
            </a:endParaRPr>
          </a:p>
        </p:txBody>
      </p:sp>
      <p:sp>
        <p:nvSpPr>
          <p:cNvPr id="298" name="Google Shape;298;p47"/>
          <p:cNvSpPr txBox="1"/>
          <p:nvPr/>
        </p:nvSpPr>
        <p:spPr>
          <a:xfrm>
            <a:off x="584475" y="455075"/>
            <a:ext cx="4122000" cy="103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top row must be 1 and 2.</a:t>
            </a:r>
            <a:endParaRPr>
              <a:solidFill>
                <a:schemeClr val="dk1"/>
              </a:solidFill>
            </a:endParaRPr>
          </a:p>
          <a:p>
            <a:pPr indent="0" lvl="0" marL="0" rtl="0" algn="l">
              <a:spcBef>
                <a:spcPts val="800"/>
              </a:spcBef>
              <a:spcAft>
                <a:spcPts val="800"/>
              </a:spcAft>
              <a:buNone/>
            </a:pPr>
            <a:r>
              <a:rPr lang="en">
                <a:solidFill>
                  <a:schemeClr val="dk1"/>
                </a:solidFill>
              </a:rPr>
              <a:t>The 1 cannot go in the column that adds up to 9.</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8"/>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304" name="Google Shape;304;p48"/>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9 Clubs</a:t>
            </a:r>
            <a:endParaRPr sz="1600">
              <a:solidFill>
                <a:schemeClr val="dk2"/>
              </a:solidFill>
            </a:endParaRPr>
          </a:p>
        </p:txBody>
      </p:sp>
      <p:sp>
        <p:nvSpPr>
          <p:cNvPr id="305" name="Google Shape;305;p48"/>
          <p:cNvSpPr txBox="1"/>
          <p:nvPr/>
        </p:nvSpPr>
        <p:spPr>
          <a:xfrm>
            <a:off x="584476" y="455075"/>
            <a:ext cx="3852000" cy="168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For the upper right 2 by 2 to add up to 17, the central square must be 3.</a:t>
            </a:r>
            <a:endParaRPr>
              <a:solidFill>
                <a:schemeClr val="dk1"/>
              </a:solidFill>
            </a:endParaRPr>
          </a:p>
          <a:p>
            <a:pPr indent="0" lvl="0" marL="0" rtl="0" algn="l">
              <a:spcBef>
                <a:spcPts val="800"/>
              </a:spcBef>
              <a:spcAft>
                <a:spcPts val="800"/>
              </a:spcAft>
              <a:buNone/>
            </a:pPr>
            <a:r>
              <a:rPr lang="en">
                <a:solidFill>
                  <a:schemeClr val="dk1"/>
                </a:solidFill>
              </a:rPr>
              <a:t>With the 3 in the center, for the lower right 2 by 2 to add up to 22, the two bottom right squares must be 6 and 9.</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49"/>
          <p:cNvPicPr preferRelativeResize="0"/>
          <p:nvPr/>
        </p:nvPicPr>
        <p:blipFill>
          <a:blip r:embed="rId3">
            <a:alphaModFix/>
          </a:blip>
          <a:stretch>
            <a:fillRect/>
          </a:stretch>
        </p:blipFill>
        <p:spPr>
          <a:xfrm>
            <a:off x="5486398" y="445025"/>
            <a:ext cx="2882475" cy="3931920"/>
          </a:xfrm>
          <a:prstGeom prst="rect">
            <a:avLst/>
          </a:prstGeom>
          <a:noFill/>
          <a:ln>
            <a:noFill/>
          </a:ln>
        </p:spPr>
      </p:pic>
      <p:sp>
        <p:nvSpPr>
          <p:cNvPr id="311" name="Google Shape;311;p49"/>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9 Diamonds</a:t>
            </a:r>
            <a:endParaRPr sz="1600">
              <a:solidFill>
                <a:schemeClr val="dk2"/>
              </a:solidFill>
            </a:endParaRPr>
          </a:p>
        </p:txBody>
      </p:sp>
      <p:sp>
        <p:nvSpPr>
          <p:cNvPr id="312" name="Google Shape;312;p49"/>
          <p:cNvSpPr txBox="1"/>
          <p:nvPr/>
        </p:nvSpPr>
        <p:spPr>
          <a:xfrm>
            <a:off x="584475" y="455075"/>
            <a:ext cx="4298700" cy="199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smallest the right hand sum can be is 6.</a:t>
            </a:r>
            <a:endParaRPr>
              <a:solidFill>
                <a:schemeClr val="dk1"/>
              </a:solidFill>
            </a:endParaRPr>
          </a:p>
          <a:p>
            <a:pPr indent="0" lvl="0" marL="0" rtl="0" algn="l">
              <a:spcBef>
                <a:spcPts val="800"/>
              </a:spcBef>
              <a:spcAft>
                <a:spcPts val="0"/>
              </a:spcAft>
              <a:buNone/>
            </a:pPr>
            <a:r>
              <a:rPr lang="en">
                <a:solidFill>
                  <a:schemeClr val="dk1"/>
                </a:solidFill>
              </a:rPr>
              <a:t>6 = 1 + 2 + 3 cannot work with the middle sum.</a:t>
            </a:r>
            <a:endParaRPr>
              <a:solidFill>
                <a:schemeClr val="dk1"/>
              </a:solidFill>
            </a:endParaRPr>
          </a:p>
          <a:p>
            <a:pPr indent="0" lvl="0" marL="0" rtl="0" algn="l">
              <a:spcBef>
                <a:spcPts val="800"/>
              </a:spcBef>
              <a:spcAft>
                <a:spcPts val="0"/>
              </a:spcAft>
              <a:buNone/>
            </a:pPr>
            <a:r>
              <a:rPr lang="en">
                <a:solidFill>
                  <a:schemeClr val="dk1"/>
                </a:solidFill>
              </a:rPr>
              <a:t>7 = 1 + 2 + 4 cannot work with the middle sum.</a:t>
            </a:r>
            <a:endParaRPr>
              <a:solidFill>
                <a:schemeClr val="dk1"/>
              </a:solidFill>
            </a:endParaRPr>
          </a:p>
          <a:p>
            <a:pPr indent="0" lvl="0" marL="0" rtl="0" algn="l">
              <a:spcBef>
                <a:spcPts val="800"/>
              </a:spcBef>
              <a:spcAft>
                <a:spcPts val="0"/>
              </a:spcAft>
              <a:buNone/>
            </a:pPr>
            <a:r>
              <a:rPr lang="en">
                <a:solidFill>
                  <a:schemeClr val="dk1"/>
                </a:solidFill>
              </a:rPr>
              <a:t>8 = 1 + 2 + 5 cannot work with the middle sum.</a:t>
            </a:r>
            <a:endParaRPr>
              <a:solidFill>
                <a:schemeClr val="dk1"/>
              </a:solidFill>
            </a:endParaRPr>
          </a:p>
          <a:p>
            <a:pPr indent="0" lvl="0" marL="0" rtl="0" algn="l">
              <a:spcBef>
                <a:spcPts val="800"/>
              </a:spcBef>
              <a:spcAft>
                <a:spcPts val="800"/>
              </a:spcAft>
              <a:buNone/>
            </a:pPr>
            <a:r>
              <a:rPr lang="en">
                <a:solidFill>
                  <a:schemeClr val="dk1"/>
                </a:solidFill>
              </a:rPr>
              <a:t>There are a total of four solutions.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50"/>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318" name="Google Shape;318;p50"/>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9 Hearts</a:t>
            </a:r>
            <a:endParaRPr sz="1600">
              <a:solidFill>
                <a:schemeClr val="dk2"/>
              </a:solidFill>
            </a:endParaRPr>
          </a:p>
        </p:txBody>
      </p:sp>
      <p:sp>
        <p:nvSpPr>
          <p:cNvPr id="319" name="Google Shape;319;p50"/>
          <p:cNvSpPr txBox="1"/>
          <p:nvPr/>
        </p:nvSpPr>
        <p:spPr>
          <a:xfrm>
            <a:off x="584476" y="455075"/>
            <a:ext cx="3852000" cy="103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C + 8 cannot be more than 9.</a:t>
            </a:r>
            <a:endParaRPr>
              <a:solidFill>
                <a:schemeClr val="dk1"/>
              </a:solidFill>
            </a:endParaRPr>
          </a:p>
          <a:p>
            <a:pPr indent="0" lvl="0" marL="0" rtl="0" algn="l">
              <a:spcBef>
                <a:spcPts val="800"/>
              </a:spcBef>
              <a:spcAft>
                <a:spcPts val="800"/>
              </a:spcAft>
              <a:buNone/>
            </a:pPr>
            <a:r>
              <a:rPr lang="en">
                <a:solidFill>
                  <a:schemeClr val="dk1"/>
                </a:solidFill>
              </a:rPr>
              <a:t>F + F must be 14.</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51"/>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325" name="Google Shape;325;p51"/>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9 Spades</a:t>
            </a:r>
            <a:endParaRPr sz="1600">
              <a:solidFill>
                <a:schemeClr val="dk2"/>
              </a:solidFill>
            </a:endParaRPr>
          </a:p>
        </p:txBody>
      </p:sp>
      <p:sp>
        <p:nvSpPr>
          <p:cNvPr id="326" name="Google Shape;326;p51"/>
          <p:cNvSpPr txBox="1"/>
          <p:nvPr/>
        </p:nvSpPr>
        <p:spPr>
          <a:xfrm>
            <a:off x="584476" y="455075"/>
            <a:ext cx="3852000" cy="103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Going from the Start to the 3 does not work.</a:t>
            </a:r>
            <a:endParaRPr>
              <a:solidFill>
                <a:schemeClr val="dk1"/>
              </a:solidFill>
            </a:endParaRPr>
          </a:p>
          <a:p>
            <a:pPr indent="0" lvl="0" marL="0" rtl="0" algn="l">
              <a:spcBef>
                <a:spcPts val="800"/>
              </a:spcBef>
              <a:spcAft>
                <a:spcPts val="800"/>
              </a:spcAft>
              <a:buNone/>
            </a:pPr>
            <a:r>
              <a:rPr lang="en">
                <a:solidFill>
                  <a:schemeClr val="dk1"/>
                </a:solidFill>
              </a:rPr>
              <a:t>Is there more than one solution?</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5486398" y="445025"/>
            <a:ext cx="2880131" cy="3931920"/>
          </a:xfrm>
          <a:prstGeom prst="rect">
            <a:avLst/>
          </a:prstGeom>
          <a:noFill/>
          <a:ln>
            <a:noFill/>
          </a:ln>
        </p:spPr>
      </p:pic>
      <p:sp>
        <p:nvSpPr>
          <p:cNvPr id="79" name="Google Shape;79;p16"/>
          <p:cNvSpPr txBox="1"/>
          <p:nvPr/>
        </p:nvSpPr>
        <p:spPr>
          <a:xfrm>
            <a:off x="5700950" y="4196647"/>
            <a:ext cx="2451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Ace Clubs</a:t>
            </a:r>
            <a:endParaRPr sz="1600">
              <a:solidFill>
                <a:schemeClr val="dk2"/>
              </a:solidFill>
            </a:endParaRPr>
          </a:p>
        </p:txBody>
      </p:sp>
      <p:sp>
        <p:nvSpPr>
          <p:cNvPr id="80" name="Google Shape;80;p16"/>
          <p:cNvSpPr txBox="1"/>
          <p:nvPr/>
        </p:nvSpPr>
        <p:spPr>
          <a:xfrm>
            <a:off x="767380" y="1256400"/>
            <a:ext cx="2369100" cy="5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nvSpPr>
        <p:spPr>
          <a:xfrm>
            <a:off x="593275" y="452300"/>
            <a:ext cx="40587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0"/>
              </a:spcAft>
              <a:buNone/>
            </a:pPr>
            <a:r>
              <a:rPr lang="en"/>
              <a:t>Start with 7 and 0. They must go together.</a:t>
            </a:r>
            <a:endParaRPr/>
          </a:p>
          <a:p>
            <a:pPr indent="0" lvl="0" marL="0" rtl="0" algn="l">
              <a:spcBef>
                <a:spcPts val="800"/>
              </a:spcBef>
              <a:spcAft>
                <a:spcPts val="800"/>
              </a:spcAft>
              <a:buNone/>
            </a:pPr>
            <a:r>
              <a:rPr lang="en"/>
              <a:t>That determines two pairs next to the 7 and 0. The 2 and 5 go together, and the 4 and 3 go together.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52"/>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332" name="Google Shape;332;p52"/>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10 Clubs</a:t>
            </a:r>
            <a:endParaRPr sz="1600">
              <a:solidFill>
                <a:schemeClr val="dk2"/>
              </a:solidFill>
            </a:endParaRPr>
          </a:p>
        </p:txBody>
      </p:sp>
      <p:sp>
        <p:nvSpPr>
          <p:cNvPr id="333" name="Google Shape;333;p52"/>
          <p:cNvSpPr txBox="1"/>
          <p:nvPr/>
        </p:nvSpPr>
        <p:spPr>
          <a:xfrm>
            <a:off x="584476" y="455075"/>
            <a:ext cx="3852000" cy="168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For the first expression, the target value is 6, which is less than 10, and we do not need to use negative numbers.</a:t>
            </a:r>
            <a:endParaRPr>
              <a:solidFill>
                <a:schemeClr val="dk1"/>
              </a:solidFill>
            </a:endParaRPr>
          </a:p>
          <a:p>
            <a:pPr indent="0" lvl="0" marL="0" rtl="0" algn="l">
              <a:spcBef>
                <a:spcPts val="800"/>
              </a:spcBef>
              <a:spcAft>
                <a:spcPts val="800"/>
              </a:spcAft>
              <a:buNone/>
            </a:pPr>
            <a:r>
              <a:rPr lang="en">
                <a:solidFill>
                  <a:schemeClr val="dk1"/>
                </a:solidFill>
              </a:rPr>
              <a:t>For the second expression, one way to get 6 is to multiply 1 times 2 times 3.</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53"/>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339" name="Google Shape;339;p53"/>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10 Diamonds</a:t>
            </a:r>
            <a:endParaRPr sz="1600">
              <a:solidFill>
                <a:schemeClr val="dk2"/>
              </a:solidFill>
            </a:endParaRPr>
          </a:p>
        </p:txBody>
      </p:sp>
      <p:sp>
        <p:nvSpPr>
          <p:cNvPr id="340" name="Google Shape;340;p53"/>
          <p:cNvSpPr txBox="1"/>
          <p:nvPr/>
        </p:nvSpPr>
        <p:spPr>
          <a:xfrm>
            <a:off x="584476" y="455075"/>
            <a:ext cx="38520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Decide which numbers go in the ones column and which in the tens column. The pairings to create the 2-digit numbers do not matter.</a:t>
            </a:r>
            <a:endParaRPr>
              <a:solidFill>
                <a:schemeClr val="dk1"/>
              </a:solidFill>
            </a:endParaRPr>
          </a:p>
          <a:p>
            <a:pPr indent="0" lvl="0" marL="0" rtl="0" algn="l">
              <a:spcBef>
                <a:spcPts val="800"/>
              </a:spcBef>
              <a:spcAft>
                <a:spcPts val="0"/>
              </a:spcAft>
              <a:buNone/>
            </a:pPr>
            <a:r>
              <a:rPr lang="en">
                <a:solidFill>
                  <a:schemeClr val="dk1"/>
                </a:solidFill>
              </a:rPr>
              <a:t>The carry from the ones column will either be 0 or 1.</a:t>
            </a:r>
            <a:endParaRPr>
              <a:solidFill>
                <a:schemeClr val="dk1"/>
              </a:solidFill>
            </a:endParaRPr>
          </a:p>
          <a:p>
            <a:pPr indent="0" lvl="0" marL="0" rtl="0" algn="l">
              <a:spcBef>
                <a:spcPts val="800"/>
              </a:spcBef>
              <a:spcAft>
                <a:spcPts val="800"/>
              </a:spcAft>
              <a:buNone/>
            </a:pPr>
            <a:r>
              <a:rPr lang="en">
                <a:solidFill>
                  <a:schemeClr val="dk1"/>
                </a:solidFill>
              </a:rPr>
              <a:t>The numbers 1 to 6 add up to 21. If the tens column adds up to 9 or 10, the ones column will add up to 12 or 11 (respectively).</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54"/>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346" name="Google Shape;346;p54"/>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10 Hearts</a:t>
            </a:r>
            <a:endParaRPr sz="1600">
              <a:solidFill>
                <a:schemeClr val="dk2"/>
              </a:solidFill>
            </a:endParaRPr>
          </a:p>
        </p:txBody>
      </p:sp>
      <p:sp>
        <p:nvSpPr>
          <p:cNvPr id="347" name="Google Shape;347;p54"/>
          <p:cNvSpPr txBox="1"/>
          <p:nvPr/>
        </p:nvSpPr>
        <p:spPr>
          <a:xfrm>
            <a:off x="584476" y="455075"/>
            <a:ext cx="3852000" cy="125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In both puzzles, the carry into the tens place must be 1.</a:t>
            </a:r>
            <a:endParaRPr>
              <a:solidFill>
                <a:schemeClr val="dk1"/>
              </a:solidFill>
            </a:endParaRPr>
          </a:p>
          <a:p>
            <a:pPr indent="0" lvl="0" marL="0" rtl="0" algn="l">
              <a:spcBef>
                <a:spcPts val="800"/>
              </a:spcBef>
              <a:spcAft>
                <a:spcPts val="800"/>
              </a:spcAft>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55"/>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353" name="Google Shape;353;p55"/>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10 Spades</a:t>
            </a:r>
            <a:endParaRPr sz="1600">
              <a:solidFill>
                <a:schemeClr val="dk2"/>
              </a:solidFill>
            </a:endParaRPr>
          </a:p>
        </p:txBody>
      </p:sp>
      <p:sp>
        <p:nvSpPr>
          <p:cNvPr id="354" name="Google Shape;354;p55"/>
          <p:cNvSpPr txBox="1"/>
          <p:nvPr/>
        </p:nvSpPr>
        <p:spPr>
          <a:xfrm>
            <a:off x="584476" y="455075"/>
            <a:ext cx="3852000" cy="254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Sometimes, going backward from the answer works better than going forward from the start. There is only one square that can go to the $$ directly.</a:t>
            </a:r>
            <a:endParaRPr>
              <a:solidFill>
                <a:schemeClr val="dk1"/>
              </a:solidFill>
            </a:endParaRPr>
          </a:p>
          <a:p>
            <a:pPr indent="0" lvl="0" marL="0" rtl="0" algn="l">
              <a:spcBef>
                <a:spcPts val="800"/>
              </a:spcBef>
              <a:spcAft>
                <a:spcPts val="800"/>
              </a:spcAft>
              <a:buNone/>
            </a:pPr>
            <a:r>
              <a:rPr lang="en">
                <a:solidFill>
                  <a:schemeClr val="dk1"/>
                </a:solidFill>
              </a:rPr>
              <a:t>The 1 in the middle of the bottom row is the only square that goes directly to the $$. There is only one square that can get to that 1, and there is only one square that can get to that square.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56"/>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360" name="Google Shape;360;p56"/>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J Clubs</a:t>
            </a:r>
            <a:endParaRPr sz="1600">
              <a:solidFill>
                <a:schemeClr val="dk2"/>
              </a:solidFill>
            </a:endParaRPr>
          </a:p>
        </p:txBody>
      </p:sp>
      <p:sp>
        <p:nvSpPr>
          <p:cNvPr id="361" name="Google Shape;361;p56"/>
          <p:cNvSpPr txBox="1"/>
          <p:nvPr/>
        </p:nvSpPr>
        <p:spPr>
          <a:xfrm>
            <a:off x="584475" y="455075"/>
            <a:ext cx="4221300" cy="136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Compare the top row with the diagonal starting in the upper left. 8 + 1 + (top right corner) is equal to 8 + 2 + (middle). So the middle must be one less than the top right corner.</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57"/>
          <p:cNvPicPr preferRelativeResize="0"/>
          <p:nvPr/>
        </p:nvPicPr>
        <p:blipFill>
          <a:blip r:embed="rId3">
            <a:alphaModFix/>
          </a:blip>
          <a:stretch>
            <a:fillRect/>
          </a:stretch>
        </p:blipFill>
        <p:spPr>
          <a:xfrm>
            <a:off x="5486398" y="445025"/>
            <a:ext cx="2882475" cy="3931920"/>
          </a:xfrm>
          <a:prstGeom prst="rect">
            <a:avLst/>
          </a:prstGeom>
          <a:noFill/>
          <a:ln>
            <a:noFill/>
          </a:ln>
        </p:spPr>
      </p:pic>
      <p:sp>
        <p:nvSpPr>
          <p:cNvPr id="367" name="Google Shape;367;p57"/>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J Diamonds</a:t>
            </a:r>
            <a:endParaRPr sz="1600">
              <a:solidFill>
                <a:schemeClr val="dk2"/>
              </a:solidFill>
            </a:endParaRPr>
          </a:p>
        </p:txBody>
      </p:sp>
      <p:sp>
        <p:nvSpPr>
          <p:cNvPr id="368" name="Google Shape;368;p57"/>
          <p:cNvSpPr txBox="1"/>
          <p:nvPr/>
        </p:nvSpPr>
        <p:spPr>
          <a:xfrm>
            <a:off x="584476" y="455075"/>
            <a:ext cx="3852000" cy="93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Don’t jump around the diagram. Start at one region and work from there.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58"/>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374" name="Google Shape;374;p58"/>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J Hearts</a:t>
            </a:r>
            <a:endParaRPr sz="1600">
              <a:solidFill>
                <a:schemeClr val="dk2"/>
              </a:solidFill>
            </a:endParaRPr>
          </a:p>
        </p:txBody>
      </p:sp>
      <p:sp>
        <p:nvSpPr>
          <p:cNvPr id="375" name="Google Shape;375;p58"/>
          <p:cNvSpPr txBox="1"/>
          <p:nvPr/>
        </p:nvSpPr>
        <p:spPr>
          <a:xfrm>
            <a:off x="584476" y="455075"/>
            <a:ext cx="3852000" cy="93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In the leftmost puzzle, the carry is either 1 or 2. In the rightmost puzzle, the carry is 0.</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59"/>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381" name="Google Shape;381;p59"/>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J Spades</a:t>
            </a:r>
            <a:endParaRPr sz="1600">
              <a:solidFill>
                <a:schemeClr val="dk2"/>
              </a:solidFill>
            </a:endParaRPr>
          </a:p>
        </p:txBody>
      </p:sp>
      <p:sp>
        <p:nvSpPr>
          <p:cNvPr id="382" name="Google Shape;382;p59"/>
          <p:cNvSpPr txBox="1"/>
          <p:nvPr/>
        </p:nvSpPr>
        <p:spPr>
          <a:xfrm>
            <a:off x="584476" y="455075"/>
            <a:ext cx="3852000" cy="93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The two sides under the 24 are evenly balanced, so each side is 12.</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60"/>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388" name="Google Shape;388;p60"/>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Q Clubs</a:t>
            </a:r>
            <a:endParaRPr sz="1600">
              <a:solidFill>
                <a:schemeClr val="dk2"/>
              </a:solidFill>
            </a:endParaRPr>
          </a:p>
        </p:txBody>
      </p:sp>
      <p:sp>
        <p:nvSpPr>
          <p:cNvPr id="389" name="Google Shape;389;p60"/>
          <p:cNvSpPr txBox="1"/>
          <p:nvPr/>
        </p:nvSpPr>
        <p:spPr>
          <a:xfrm>
            <a:off x="584476" y="455075"/>
            <a:ext cx="3852000" cy="136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The three rows will involve all the numbers from 1 to 9, so they will add up to 45. The three rows have the same sum, so the common sum must be 15.</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61"/>
          <p:cNvPicPr preferRelativeResize="0"/>
          <p:nvPr/>
        </p:nvPicPr>
        <p:blipFill>
          <a:blip r:embed="rId3">
            <a:alphaModFix/>
          </a:blip>
          <a:stretch>
            <a:fillRect/>
          </a:stretch>
        </p:blipFill>
        <p:spPr>
          <a:xfrm>
            <a:off x="5486390" y="445025"/>
            <a:ext cx="2889471" cy="3931920"/>
          </a:xfrm>
          <a:prstGeom prst="rect">
            <a:avLst/>
          </a:prstGeom>
          <a:noFill/>
          <a:ln>
            <a:noFill/>
          </a:ln>
        </p:spPr>
      </p:pic>
      <p:sp>
        <p:nvSpPr>
          <p:cNvPr id="395" name="Google Shape;395;p61"/>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Q Diamonds</a:t>
            </a:r>
            <a:endParaRPr sz="1600">
              <a:solidFill>
                <a:schemeClr val="dk2"/>
              </a:solidFill>
            </a:endParaRPr>
          </a:p>
        </p:txBody>
      </p:sp>
      <p:sp>
        <p:nvSpPr>
          <p:cNvPr id="396" name="Google Shape;396;p61"/>
          <p:cNvSpPr txBox="1"/>
          <p:nvPr/>
        </p:nvSpPr>
        <p:spPr>
          <a:xfrm>
            <a:off x="584476" y="455075"/>
            <a:ext cx="3852000" cy="93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800"/>
              </a:spcAft>
              <a:buNone/>
            </a:pPr>
            <a:r>
              <a:rPr lang="en">
                <a:solidFill>
                  <a:schemeClr val="dk1"/>
                </a:solidFill>
              </a:rPr>
              <a:t>There are shapes, sizes, and colors to use in your descriptions.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5486390" y="437000"/>
            <a:ext cx="2889962" cy="3931920"/>
          </a:xfrm>
          <a:prstGeom prst="rect">
            <a:avLst/>
          </a:prstGeom>
          <a:noFill/>
          <a:ln>
            <a:noFill/>
          </a:ln>
        </p:spPr>
      </p:pic>
      <p:sp>
        <p:nvSpPr>
          <p:cNvPr id="87" name="Google Shape;87;p17"/>
          <p:cNvSpPr txBox="1"/>
          <p:nvPr/>
        </p:nvSpPr>
        <p:spPr>
          <a:xfrm>
            <a:off x="5431375" y="4198522"/>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Ace Diamonds</a:t>
            </a:r>
            <a:endParaRPr sz="1600">
              <a:solidFill>
                <a:schemeClr val="dk2"/>
              </a:solidFill>
            </a:endParaRPr>
          </a:p>
        </p:txBody>
      </p:sp>
      <p:sp>
        <p:nvSpPr>
          <p:cNvPr id="88" name="Google Shape;88;p17"/>
          <p:cNvSpPr txBox="1"/>
          <p:nvPr/>
        </p:nvSpPr>
        <p:spPr>
          <a:xfrm>
            <a:off x="584476" y="455075"/>
            <a:ext cx="3852000" cy="189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5 and 1 in the upper left, the 4 and 2 in the upper right, and the 3 and 3 in the lower right.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62"/>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402" name="Google Shape;402;p62"/>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Q Hearts</a:t>
            </a:r>
            <a:endParaRPr sz="1600">
              <a:solidFill>
                <a:schemeClr val="dk2"/>
              </a:solidFill>
            </a:endParaRPr>
          </a:p>
        </p:txBody>
      </p:sp>
      <p:sp>
        <p:nvSpPr>
          <p:cNvPr id="403" name="Google Shape;403;p62"/>
          <p:cNvSpPr txBox="1"/>
          <p:nvPr/>
        </p:nvSpPr>
        <p:spPr>
          <a:xfrm>
            <a:off x="584476" y="455075"/>
            <a:ext cx="38520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6 cannot be the difference of any of these numbers, so it must be in the bottom row.</a:t>
            </a:r>
            <a:endParaRPr>
              <a:solidFill>
                <a:schemeClr val="dk1"/>
              </a:solidFill>
            </a:endParaRPr>
          </a:p>
          <a:p>
            <a:pPr indent="0" lvl="0" marL="0" rtl="0" algn="l">
              <a:spcBef>
                <a:spcPts val="800"/>
              </a:spcBef>
              <a:spcAft>
                <a:spcPts val="0"/>
              </a:spcAft>
              <a:buNone/>
            </a:pPr>
            <a:r>
              <a:rPr lang="en">
                <a:solidFill>
                  <a:schemeClr val="dk1"/>
                </a:solidFill>
              </a:rPr>
              <a:t>The 5 is either above the 1 and 6, or it is in the bottom row.</a:t>
            </a:r>
            <a:endParaRPr>
              <a:solidFill>
                <a:schemeClr val="dk1"/>
              </a:solidFill>
            </a:endParaRPr>
          </a:p>
          <a:p>
            <a:pPr indent="0" lvl="0" marL="0" rtl="0" algn="l">
              <a:spcBef>
                <a:spcPts val="800"/>
              </a:spcBef>
              <a:spcAft>
                <a:spcPts val="800"/>
              </a:spcAft>
              <a:buNone/>
            </a:pPr>
            <a:r>
              <a:rPr lang="en">
                <a:solidFill>
                  <a:schemeClr val="dk1"/>
                </a:solidFill>
              </a:rPr>
              <a:t>Can you find more than one solution?</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63"/>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409" name="Google Shape;409;p63"/>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Q Spades</a:t>
            </a:r>
            <a:endParaRPr sz="1600">
              <a:solidFill>
                <a:schemeClr val="dk2"/>
              </a:solidFill>
            </a:endParaRPr>
          </a:p>
        </p:txBody>
      </p:sp>
      <p:sp>
        <p:nvSpPr>
          <p:cNvPr id="410" name="Google Shape;410;p63"/>
          <p:cNvSpPr txBox="1"/>
          <p:nvPr/>
        </p:nvSpPr>
        <p:spPr>
          <a:xfrm>
            <a:off x="584476" y="455075"/>
            <a:ext cx="3852000" cy="125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squares on the left side add up to 6.</a:t>
            </a:r>
            <a:endParaRPr>
              <a:solidFill>
                <a:schemeClr val="dk1"/>
              </a:solidFill>
            </a:endParaRPr>
          </a:p>
          <a:p>
            <a:pPr indent="0" lvl="0" marL="0" rtl="0" algn="l">
              <a:spcBef>
                <a:spcPts val="800"/>
              </a:spcBef>
              <a:spcAft>
                <a:spcPts val="800"/>
              </a:spcAft>
              <a:buNone/>
            </a:pPr>
            <a:r>
              <a:rPr lang="en">
                <a:solidFill>
                  <a:schemeClr val="dk1"/>
                </a:solidFill>
              </a:rPr>
              <a:t>The sum of 6 plus the triangle on the right balances with the three triangles on the left.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64"/>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416" name="Google Shape;416;p64"/>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K Clubs</a:t>
            </a:r>
            <a:endParaRPr sz="1600">
              <a:solidFill>
                <a:schemeClr val="dk2"/>
              </a:solidFill>
            </a:endParaRPr>
          </a:p>
        </p:txBody>
      </p:sp>
      <p:sp>
        <p:nvSpPr>
          <p:cNvPr id="417" name="Google Shape;417;p64"/>
          <p:cNvSpPr txBox="1"/>
          <p:nvPr/>
        </p:nvSpPr>
        <p:spPr>
          <a:xfrm>
            <a:off x="584476" y="455075"/>
            <a:ext cx="3852000" cy="297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three rows will involve all the numbers from 0 to 8, so they will add up to 36. The three rows have the same sum, so the common sum must be 12.</a:t>
            </a:r>
            <a:endParaRPr>
              <a:solidFill>
                <a:schemeClr val="dk1"/>
              </a:solidFill>
            </a:endParaRPr>
          </a:p>
          <a:p>
            <a:pPr indent="0" lvl="0" marL="0" rtl="0" algn="l">
              <a:spcBef>
                <a:spcPts val="800"/>
              </a:spcBef>
              <a:spcAft>
                <a:spcPts val="800"/>
              </a:spcAft>
              <a:buNone/>
            </a:pPr>
            <a:r>
              <a:rPr lang="en">
                <a:solidFill>
                  <a:schemeClr val="dk1"/>
                </a:solidFill>
              </a:rPr>
              <a:t>There are four lines that go through the center. If you add up the four lines, that will be four 12’s which is 48. Those four lines contain all the numbers 0 to 8 once, </a:t>
            </a:r>
            <a:r>
              <a:rPr lang="en">
                <a:solidFill>
                  <a:schemeClr val="dk1"/>
                </a:solidFill>
              </a:rPr>
              <a:t>plus the center square three extra times. The numbers from 0 to 8 add up to 36. So, 48 = 36 + 3 (center). So the center square is 4.</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65"/>
          <p:cNvPicPr preferRelativeResize="0"/>
          <p:nvPr/>
        </p:nvPicPr>
        <p:blipFill>
          <a:blip r:embed="rId3">
            <a:alphaModFix/>
          </a:blip>
          <a:stretch>
            <a:fillRect/>
          </a:stretch>
        </p:blipFill>
        <p:spPr>
          <a:xfrm>
            <a:off x="5486398" y="445025"/>
            <a:ext cx="2882475" cy="3931920"/>
          </a:xfrm>
          <a:prstGeom prst="rect">
            <a:avLst/>
          </a:prstGeom>
          <a:noFill/>
          <a:ln>
            <a:noFill/>
          </a:ln>
        </p:spPr>
      </p:pic>
      <p:sp>
        <p:nvSpPr>
          <p:cNvPr id="423" name="Google Shape;423;p65"/>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K Diamonds</a:t>
            </a:r>
            <a:endParaRPr sz="1600">
              <a:solidFill>
                <a:schemeClr val="dk2"/>
              </a:solidFill>
            </a:endParaRPr>
          </a:p>
        </p:txBody>
      </p:sp>
      <p:sp>
        <p:nvSpPr>
          <p:cNvPr id="424" name="Google Shape;424;p65"/>
          <p:cNvSpPr txBox="1"/>
          <p:nvPr/>
        </p:nvSpPr>
        <p:spPr>
          <a:xfrm>
            <a:off x="584476" y="455075"/>
            <a:ext cx="3852000" cy="189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A tempting first stab is to put five X’s along the top row and the left side</a:t>
            </a:r>
            <a:r>
              <a:rPr lang="en">
                <a:solidFill>
                  <a:schemeClr val="dk1"/>
                </a:solidFill>
              </a:rPr>
              <a:t>. However, it is possible to put six X’s in this grid.</a:t>
            </a:r>
            <a:endParaRPr>
              <a:solidFill>
                <a:schemeClr val="dk1"/>
              </a:solidFill>
            </a:endParaRPr>
          </a:p>
          <a:p>
            <a:pPr indent="0" lvl="0" marL="0" rtl="0" algn="l">
              <a:spcBef>
                <a:spcPts val="800"/>
              </a:spcBef>
              <a:spcAft>
                <a:spcPts val="800"/>
              </a:spcAft>
              <a:buNone/>
            </a:pPr>
            <a:r>
              <a:rPr lang="en">
                <a:solidFill>
                  <a:schemeClr val="dk1"/>
                </a:solidFill>
              </a:rPr>
              <a:t>If there are three X’s in any row or column, you won’t be able to put more than a total of five X’s.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66"/>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430" name="Google Shape;430;p66"/>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K Hearts</a:t>
            </a:r>
            <a:endParaRPr sz="1600">
              <a:solidFill>
                <a:schemeClr val="dk2"/>
              </a:solidFill>
            </a:endParaRPr>
          </a:p>
        </p:txBody>
      </p:sp>
      <p:sp>
        <p:nvSpPr>
          <p:cNvPr id="431" name="Google Shape;431;p66"/>
          <p:cNvSpPr txBox="1"/>
          <p:nvPr/>
        </p:nvSpPr>
        <p:spPr>
          <a:xfrm>
            <a:off x="584476" y="455075"/>
            <a:ext cx="3852000" cy="275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The 10 cannot be the difference of any of these numbers, so it must be in the bottom row.</a:t>
            </a:r>
            <a:endParaRPr>
              <a:solidFill>
                <a:schemeClr val="dk1"/>
              </a:solidFill>
            </a:endParaRPr>
          </a:p>
          <a:p>
            <a:pPr indent="0" lvl="0" marL="0" rtl="0" algn="l">
              <a:spcBef>
                <a:spcPts val="800"/>
              </a:spcBef>
              <a:spcAft>
                <a:spcPts val="0"/>
              </a:spcAft>
              <a:buNone/>
            </a:pPr>
            <a:r>
              <a:rPr lang="en">
                <a:solidFill>
                  <a:schemeClr val="dk1"/>
                </a:solidFill>
              </a:rPr>
              <a:t>The 9 is either above the 1 and 10, or it is in the bottom row.</a:t>
            </a:r>
            <a:endParaRPr>
              <a:solidFill>
                <a:schemeClr val="dk1"/>
              </a:solidFill>
            </a:endParaRPr>
          </a:p>
          <a:p>
            <a:pPr indent="0" lvl="0" marL="0" rtl="0" algn="l">
              <a:spcBef>
                <a:spcPts val="800"/>
              </a:spcBef>
              <a:spcAft>
                <a:spcPts val="0"/>
              </a:spcAft>
              <a:buNone/>
            </a:pPr>
            <a:r>
              <a:rPr lang="en">
                <a:solidFill>
                  <a:schemeClr val="dk1"/>
                </a:solidFill>
              </a:rPr>
              <a:t>Looking where 7 and 8 will go helps a lot. Though not obvious, it turns out that 8 must be in the bottom row.</a:t>
            </a:r>
            <a:endParaRPr>
              <a:solidFill>
                <a:schemeClr val="dk1"/>
              </a:solidFill>
            </a:endParaRPr>
          </a:p>
          <a:p>
            <a:pPr indent="0" lvl="0" marL="0" rtl="0" algn="l">
              <a:spcBef>
                <a:spcPts val="800"/>
              </a:spcBef>
              <a:spcAft>
                <a:spcPts val="800"/>
              </a:spcAft>
              <a:buNone/>
            </a:pPr>
            <a:r>
              <a:rPr lang="en">
                <a:solidFill>
                  <a:schemeClr val="dk1"/>
                </a:solidFill>
              </a:rPr>
              <a:t>Can you find more than one solution?</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67"/>
          <p:cNvPicPr preferRelativeResize="0"/>
          <p:nvPr/>
        </p:nvPicPr>
        <p:blipFill>
          <a:blip r:embed="rId3">
            <a:alphaModFix/>
          </a:blip>
          <a:stretch>
            <a:fillRect/>
          </a:stretch>
        </p:blipFill>
        <p:spPr>
          <a:xfrm>
            <a:off x="5486402" y="445025"/>
            <a:ext cx="2877355" cy="3931920"/>
          </a:xfrm>
          <a:prstGeom prst="rect">
            <a:avLst/>
          </a:prstGeom>
          <a:noFill/>
          <a:ln>
            <a:noFill/>
          </a:ln>
        </p:spPr>
      </p:pic>
      <p:sp>
        <p:nvSpPr>
          <p:cNvPr id="437" name="Google Shape;437;p67"/>
          <p:cNvSpPr txBox="1"/>
          <p:nvPr/>
        </p:nvSpPr>
        <p:spPr>
          <a:xfrm>
            <a:off x="5425075" y="4198376"/>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K Spades</a:t>
            </a:r>
            <a:endParaRPr sz="1600">
              <a:solidFill>
                <a:schemeClr val="dk2"/>
              </a:solidFill>
            </a:endParaRPr>
          </a:p>
        </p:txBody>
      </p:sp>
      <p:sp>
        <p:nvSpPr>
          <p:cNvPr id="438" name="Google Shape;438;p67"/>
          <p:cNvSpPr txBox="1"/>
          <p:nvPr/>
        </p:nvSpPr>
        <p:spPr>
          <a:xfrm>
            <a:off x="584475" y="455075"/>
            <a:ext cx="4287600" cy="146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None/>
            </a:pPr>
            <a:r>
              <a:rPr lang="en">
                <a:solidFill>
                  <a:schemeClr val="dk1"/>
                </a:solidFill>
              </a:rPr>
              <a:t>Be organized! There are five possibilities for placing the numbers 1 to 4: (1 2 4) - (3); (1 2) - (3 4); (1 3) - (2 4); (1 4) - (2 3); and (1) - (2 3 4).</a:t>
            </a:r>
            <a:endParaRPr>
              <a:solidFill>
                <a:schemeClr val="dk1"/>
              </a:solidFill>
            </a:endParaRPr>
          </a:p>
          <a:p>
            <a:pPr indent="0" lvl="0" marL="0" rtl="0" algn="l">
              <a:spcBef>
                <a:spcPts val="800"/>
              </a:spcBef>
              <a:spcAft>
                <a:spcPts val="800"/>
              </a:spcAft>
              <a:buNone/>
            </a:pPr>
            <a:r>
              <a:rPr lang="en">
                <a:solidFill>
                  <a:schemeClr val="dk1"/>
                </a:solidFill>
              </a:rPr>
              <a:t>Is there more than one best solution?</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4" name="Google Shape;444;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5" name="Google Shape;445;p68"/>
          <p:cNvPicPr preferRelativeResize="0"/>
          <p:nvPr/>
        </p:nvPicPr>
        <p:blipFill>
          <a:blip r:embed="rId3">
            <a:alphaModFix/>
          </a:blip>
          <a:stretch>
            <a:fillRect/>
          </a:stretch>
        </p:blipFill>
        <p:spPr>
          <a:xfrm>
            <a:off x="5486398" y="445025"/>
            <a:ext cx="2877355" cy="393192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51" name="Google Shape;451;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2" name="Google Shape;452;p69"/>
          <p:cNvPicPr preferRelativeResize="0"/>
          <p:nvPr/>
        </p:nvPicPr>
        <p:blipFill>
          <a:blip r:embed="rId3">
            <a:alphaModFix/>
          </a:blip>
          <a:stretch>
            <a:fillRect/>
          </a:stretch>
        </p:blipFill>
        <p:spPr>
          <a:xfrm>
            <a:off x="5486398" y="445025"/>
            <a:ext cx="2877355" cy="393192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58" name="Google Shape;458;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9" name="Google Shape;459;p70"/>
          <p:cNvPicPr preferRelativeResize="0"/>
          <p:nvPr/>
        </p:nvPicPr>
        <p:blipFill>
          <a:blip r:embed="rId3">
            <a:alphaModFix/>
          </a:blip>
          <a:stretch>
            <a:fillRect/>
          </a:stretch>
        </p:blipFill>
        <p:spPr>
          <a:xfrm>
            <a:off x="5486398" y="445025"/>
            <a:ext cx="2877355" cy="393192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65" name="Google Shape;465;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66" name="Google Shape;466;p71"/>
          <p:cNvPicPr preferRelativeResize="0"/>
          <p:nvPr/>
        </p:nvPicPr>
        <p:blipFill>
          <a:blip r:embed="rId3">
            <a:alphaModFix/>
          </a:blip>
          <a:stretch>
            <a:fillRect/>
          </a:stretch>
        </p:blipFill>
        <p:spPr>
          <a:xfrm>
            <a:off x="5486404" y="445025"/>
            <a:ext cx="2889472" cy="3931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94" name="Google Shape;94;p18"/>
          <p:cNvSpPr txBox="1"/>
          <p:nvPr/>
        </p:nvSpPr>
        <p:spPr>
          <a:xfrm>
            <a:off x="5425075" y="4198927"/>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Ace Hearts</a:t>
            </a:r>
            <a:endParaRPr sz="1600">
              <a:solidFill>
                <a:schemeClr val="dk2"/>
              </a:solidFill>
            </a:endParaRPr>
          </a:p>
        </p:txBody>
      </p:sp>
      <p:sp>
        <p:nvSpPr>
          <p:cNvPr id="95" name="Google Shape;95;p18"/>
          <p:cNvSpPr txBox="1"/>
          <p:nvPr/>
        </p:nvSpPr>
        <p:spPr>
          <a:xfrm>
            <a:off x="584476" y="455075"/>
            <a:ext cx="3852000" cy="168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5 and 1 in the upper left, and the 6 and 0 in the lower right.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01" name="Google Shape;101;p19"/>
          <p:cNvSpPr txBox="1"/>
          <p:nvPr/>
        </p:nvSpPr>
        <p:spPr>
          <a:xfrm>
            <a:off x="5425075" y="4193204"/>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Ace Spades</a:t>
            </a:r>
            <a:endParaRPr sz="1600">
              <a:solidFill>
                <a:schemeClr val="dk2"/>
              </a:solidFill>
            </a:endParaRPr>
          </a:p>
        </p:txBody>
      </p:sp>
      <p:sp>
        <p:nvSpPr>
          <p:cNvPr id="102" name="Google Shape;102;p19"/>
          <p:cNvSpPr txBox="1"/>
          <p:nvPr/>
        </p:nvSpPr>
        <p:spPr>
          <a:xfrm>
            <a:off x="584476" y="455075"/>
            <a:ext cx="3852000" cy="168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6 and 1 in the upper left, and the 6 and 1 in the lower left.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0"/>
          <p:cNvPicPr preferRelativeResize="0"/>
          <p:nvPr/>
        </p:nvPicPr>
        <p:blipFill>
          <a:blip r:embed="rId3">
            <a:alphaModFix/>
          </a:blip>
          <a:stretch>
            <a:fillRect/>
          </a:stretch>
        </p:blipFill>
        <p:spPr>
          <a:xfrm>
            <a:off x="5486398" y="445025"/>
            <a:ext cx="2877355" cy="3931920"/>
          </a:xfrm>
          <a:prstGeom prst="rect">
            <a:avLst/>
          </a:prstGeom>
          <a:noFill/>
          <a:ln>
            <a:noFill/>
          </a:ln>
        </p:spPr>
      </p:pic>
      <p:sp>
        <p:nvSpPr>
          <p:cNvPr id="108" name="Google Shape;108;p20"/>
          <p:cNvSpPr txBox="1"/>
          <p:nvPr/>
        </p:nvSpPr>
        <p:spPr>
          <a:xfrm>
            <a:off x="5425075" y="4196560"/>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2 Clubs</a:t>
            </a:r>
            <a:endParaRPr sz="1600">
              <a:solidFill>
                <a:schemeClr val="dk2"/>
              </a:solidFill>
            </a:endParaRPr>
          </a:p>
        </p:txBody>
      </p:sp>
      <p:sp>
        <p:nvSpPr>
          <p:cNvPr id="109" name="Google Shape;109;p20"/>
          <p:cNvSpPr txBox="1"/>
          <p:nvPr/>
        </p:nvSpPr>
        <p:spPr>
          <a:xfrm>
            <a:off x="584476" y="455075"/>
            <a:ext cx="3852000" cy="189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5 and 4 in the upper right, the 7 and 2 just below that, and the 5 and 4 just to the left of those two pairs.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5486390" y="445025"/>
            <a:ext cx="2889962" cy="3931920"/>
          </a:xfrm>
          <a:prstGeom prst="rect">
            <a:avLst/>
          </a:prstGeom>
          <a:noFill/>
          <a:ln>
            <a:noFill/>
          </a:ln>
        </p:spPr>
      </p:pic>
      <p:sp>
        <p:nvSpPr>
          <p:cNvPr id="115" name="Google Shape;115;p21"/>
          <p:cNvSpPr txBox="1"/>
          <p:nvPr/>
        </p:nvSpPr>
        <p:spPr>
          <a:xfrm>
            <a:off x="5431375" y="4193204"/>
            <a:ext cx="3000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u="sng">
                <a:solidFill>
                  <a:schemeClr val="hlink"/>
                </a:solidFill>
                <a:hlinkClick r:id="rId4"/>
              </a:rPr>
              <a:t>Puzzle – 2 Diamonds</a:t>
            </a:r>
            <a:endParaRPr sz="1600">
              <a:solidFill>
                <a:schemeClr val="dk2"/>
              </a:solidFill>
            </a:endParaRPr>
          </a:p>
        </p:txBody>
      </p:sp>
      <p:sp>
        <p:nvSpPr>
          <p:cNvPr id="116" name="Google Shape;116;p21"/>
          <p:cNvSpPr txBox="1"/>
          <p:nvPr/>
        </p:nvSpPr>
        <p:spPr>
          <a:xfrm>
            <a:off x="584476" y="455075"/>
            <a:ext cx="3852000" cy="189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878D4"/>
                </a:solidFill>
              </a:rPr>
              <a:t>Hints:</a:t>
            </a:r>
            <a:endParaRPr>
              <a:solidFill>
                <a:srgbClr val="1878D4"/>
              </a:solidFill>
            </a:endParaRPr>
          </a:p>
          <a:p>
            <a:pPr indent="0" lvl="0" marL="0" rtl="0" algn="l">
              <a:spcBef>
                <a:spcPts val="800"/>
              </a:spcBef>
              <a:spcAft>
                <a:spcPts val="0"/>
              </a:spcAft>
              <a:buClr>
                <a:schemeClr val="dk1"/>
              </a:buClr>
              <a:buSzPts val="1100"/>
              <a:buFont typeface="Arial"/>
              <a:buNone/>
            </a:pPr>
            <a:r>
              <a:rPr lang="en">
                <a:solidFill>
                  <a:schemeClr val="dk1"/>
                </a:solidFill>
              </a:rPr>
              <a:t>Look for very large or very small numbers, especially near corners and sides – they may only have one choice.</a:t>
            </a:r>
            <a:endParaRPr>
              <a:solidFill>
                <a:schemeClr val="dk1"/>
              </a:solidFill>
            </a:endParaRPr>
          </a:p>
          <a:p>
            <a:pPr indent="0" lvl="0" marL="0" rtl="0" algn="l">
              <a:spcBef>
                <a:spcPts val="800"/>
              </a:spcBef>
              <a:spcAft>
                <a:spcPts val="800"/>
              </a:spcAft>
              <a:buNone/>
            </a:pPr>
            <a:r>
              <a:rPr lang="en">
                <a:solidFill>
                  <a:schemeClr val="dk1"/>
                </a:solidFill>
              </a:rPr>
              <a:t>Start with 7 and 1 in the lower right, the 3 and 5 just above that, and the 2 and 6 in the upper left.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